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notesMasterIdLst>
    <p:notesMasterId r:id="rId24"/>
  </p:notesMasterIdLst>
  <p:sldIdLst>
    <p:sldId id="262" r:id="rId2"/>
    <p:sldId id="272" r:id="rId3"/>
    <p:sldId id="259" r:id="rId4"/>
    <p:sldId id="258" r:id="rId5"/>
    <p:sldId id="257" r:id="rId6"/>
    <p:sldId id="263" r:id="rId7"/>
    <p:sldId id="277" r:id="rId8"/>
    <p:sldId id="256" r:id="rId9"/>
    <p:sldId id="261" r:id="rId10"/>
    <p:sldId id="273" r:id="rId11"/>
    <p:sldId id="274" r:id="rId12"/>
    <p:sldId id="267" r:id="rId13"/>
    <p:sldId id="266" r:id="rId14"/>
    <p:sldId id="268" r:id="rId15"/>
    <p:sldId id="264" r:id="rId16"/>
    <p:sldId id="260" r:id="rId17"/>
    <p:sldId id="270" r:id="rId18"/>
    <p:sldId id="275" r:id="rId19"/>
    <p:sldId id="276" r:id="rId20"/>
    <p:sldId id="271" r:id="rId21"/>
    <p:sldId id="269" r:id="rId22"/>
    <p:sldId id="278" r:id="rId2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282" autoAdjust="0"/>
  </p:normalViewPr>
  <p:slideViewPr>
    <p:cSldViewPr snapToGrid="0">
      <p:cViewPr varScale="1">
        <p:scale>
          <a:sx n="103" d="100"/>
          <a:sy n="103" d="100"/>
        </p:scale>
        <p:origin x="-73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087F3-320C-4156-87EE-AD3B76AEC58F}" type="datetimeFigureOut">
              <a:rPr lang="lv-LV" smtClean="0"/>
              <a:t>2014.11.28.</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2F872-5141-4B43-884E-06A9E8375A26}" type="slidenum">
              <a:rPr lang="lv-LV" smtClean="0"/>
              <a:t>‹#›</a:t>
            </a:fld>
            <a:endParaRPr lang="lv-LV"/>
          </a:p>
        </p:txBody>
      </p:sp>
    </p:spTree>
    <p:extLst>
      <p:ext uri="{BB962C8B-B14F-4D97-AF65-F5344CB8AC3E}">
        <p14:creationId xmlns:p14="http://schemas.microsoft.com/office/powerpoint/2010/main" val="43096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Slaids</a:t>
            </a:r>
            <a:r>
              <a:rPr lang="lv-LV" baseline="0" dirty="0" smtClean="0"/>
              <a:t> paredzēts, lai radītu noskaņu tam laikam, kurā piedzima Antons </a:t>
            </a:r>
            <a:r>
              <a:rPr lang="lv-LV" baseline="0" dirty="0" err="1" smtClean="0"/>
              <a:t>Kūkojs</a:t>
            </a:r>
            <a:r>
              <a:rPr lang="lv-LV" baseline="0" dirty="0" smtClean="0"/>
              <a:t>, pārrunājot par šiem svētkiem – Ziemassvētki. Pārrunājot par to, kas ir </a:t>
            </a:r>
            <a:r>
              <a:rPr lang="lv-LV" baseline="0" dirty="0" err="1" smtClean="0"/>
              <a:t>Puzurs</a:t>
            </a:r>
            <a:r>
              <a:rPr lang="lv-LV" baseline="0" dirty="0" smtClean="0"/>
              <a:t>, kādos gadījumos to meistaro. Antona Kūkoja māmiņa Helēna bija uzmeistarojusi šādu </a:t>
            </a:r>
            <a:r>
              <a:rPr lang="lv-LV" baseline="0" dirty="0" err="1" smtClean="0"/>
              <a:t>puzuru</a:t>
            </a:r>
            <a:r>
              <a:rPr lang="lv-LV" baseline="0" dirty="0" smtClean="0"/>
              <a:t>, būdama jau skaistā vecumā. </a:t>
            </a:r>
            <a:endParaRPr lang="lv-LV" dirty="0"/>
          </a:p>
        </p:txBody>
      </p:sp>
      <p:sp>
        <p:nvSpPr>
          <p:cNvPr id="4" name="Slide Number Placeholder 3"/>
          <p:cNvSpPr>
            <a:spLocks noGrp="1"/>
          </p:cNvSpPr>
          <p:nvPr>
            <p:ph type="sldNum" sz="quarter" idx="10"/>
          </p:nvPr>
        </p:nvSpPr>
        <p:spPr/>
        <p:txBody>
          <a:bodyPr/>
          <a:lstStyle/>
          <a:p>
            <a:fld id="{5C22F872-5141-4B43-884E-06A9E8375A26}" type="slidenum">
              <a:rPr lang="lv-LV" smtClean="0"/>
              <a:t>2</a:t>
            </a:fld>
            <a:endParaRPr lang="lv-LV"/>
          </a:p>
        </p:txBody>
      </p:sp>
    </p:spTree>
    <p:extLst>
      <p:ext uri="{BB962C8B-B14F-4D97-AF65-F5344CB8AC3E}">
        <p14:creationId xmlns:p14="http://schemas.microsoft.com/office/powerpoint/2010/main" val="239383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Bildes var paņemt no www.zudusi</a:t>
            </a:r>
            <a:r>
              <a:rPr lang="lv-LV" baseline="0" dirty="0" smtClean="0"/>
              <a:t>latvija.lv</a:t>
            </a:r>
            <a:endParaRPr lang="lv-LV" dirty="0"/>
          </a:p>
        </p:txBody>
      </p:sp>
      <p:sp>
        <p:nvSpPr>
          <p:cNvPr id="4" name="Slide Number Placeholder 3"/>
          <p:cNvSpPr>
            <a:spLocks noGrp="1"/>
          </p:cNvSpPr>
          <p:nvPr>
            <p:ph type="sldNum" sz="quarter" idx="10"/>
          </p:nvPr>
        </p:nvSpPr>
        <p:spPr/>
        <p:txBody>
          <a:bodyPr/>
          <a:lstStyle/>
          <a:p>
            <a:fld id="{5C22F872-5141-4B43-884E-06A9E8375A26}" type="slidenum">
              <a:rPr lang="lv-LV" smtClean="0"/>
              <a:t>12</a:t>
            </a:fld>
            <a:endParaRPr lang="lv-LV"/>
          </a:p>
        </p:txBody>
      </p:sp>
    </p:spTree>
    <p:extLst>
      <p:ext uri="{BB962C8B-B14F-4D97-AF65-F5344CB8AC3E}">
        <p14:creationId xmlns:p14="http://schemas.microsoft.com/office/powerpoint/2010/main" val="165343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Var uztaisīt</a:t>
            </a:r>
            <a:r>
              <a:rPr lang="lv-LV" baseline="0" dirty="0" smtClean="0"/>
              <a:t> apsveikuma kartīti no izžāvētiem ziediņiem. Iedomāties kā to darīt, ja cilvēkam ir 88 gadi</a:t>
            </a:r>
            <a:endParaRPr lang="lv-LV" dirty="0"/>
          </a:p>
        </p:txBody>
      </p:sp>
      <p:sp>
        <p:nvSpPr>
          <p:cNvPr id="4" name="Slide Number Placeholder 3"/>
          <p:cNvSpPr>
            <a:spLocks noGrp="1"/>
          </p:cNvSpPr>
          <p:nvPr>
            <p:ph type="sldNum" sz="quarter" idx="10"/>
          </p:nvPr>
        </p:nvSpPr>
        <p:spPr/>
        <p:txBody>
          <a:bodyPr/>
          <a:lstStyle/>
          <a:p>
            <a:fld id="{5C22F872-5141-4B43-884E-06A9E8375A26}" type="slidenum">
              <a:rPr lang="lv-LV" smtClean="0"/>
              <a:t>16</a:t>
            </a:fld>
            <a:endParaRPr lang="lv-LV"/>
          </a:p>
        </p:txBody>
      </p:sp>
    </p:spTree>
    <p:extLst>
      <p:ext uri="{BB962C8B-B14F-4D97-AF65-F5344CB8AC3E}">
        <p14:creationId xmlns:p14="http://schemas.microsoft.com/office/powerpoint/2010/main" val="414503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smtClean="0">
                <a:solidFill>
                  <a:schemeClr val="tx1">
                    <a:lumMod val="65000"/>
                    <a:lumOff val="35000"/>
                  </a:schemeClr>
                </a:solidFill>
                <a:latin typeface="Candara" panose="020E0502030303020204" pitchFamily="34" charset="0"/>
              </a:rPr>
              <a:t>Gaiša, gaiša uguns deg</a:t>
            </a:r>
            <a:br>
              <a:rPr lang="lv-LV" dirty="0" smtClean="0">
                <a:solidFill>
                  <a:schemeClr val="tx1">
                    <a:lumMod val="65000"/>
                    <a:lumOff val="35000"/>
                  </a:schemeClr>
                </a:solidFill>
                <a:latin typeface="Candara" panose="020E0502030303020204" pitchFamily="34" charset="0"/>
              </a:rPr>
            </a:br>
            <a:r>
              <a:rPr lang="lv-LV" dirty="0" err="1" smtClean="0">
                <a:solidFill>
                  <a:schemeClr val="tx1">
                    <a:lumMod val="65000"/>
                    <a:lumOff val="35000"/>
                  </a:schemeClr>
                </a:solidFill>
                <a:latin typeface="Candara" panose="020E0502030303020204" pitchFamily="34" charset="0"/>
              </a:rPr>
              <a:t>Tumšajâ</a:t>
            </a:r>
            <a:r>
              <a:rPr lang="lv-LV" dirty="0" smtClean="0">
                <a:solidFill>
                  <a:schemeClr val="tx1">
                    <a:lumMod val="65000"/>
                    <a:lumOff val="35000"/>
                  </a:schemeClr>
                </a:solidFill>
                <a:latin typeface="Candara" panose="020E0502030303020204" pitchFamily="34" charset="0"/>
              </a:rPr>
              <a:t> </a:t>
            </a:r>
            <a:r>
              <a:rPr lang="lv-LV" dirty="0" err="1" smtClean="0">
                <a:solidFill>
                  <a:schemeClr val="tx1">
                    <a:lumMod val="65000"/>
                    <a:lumOff val="35000"/>
                  </a:schemeClr>
                </a:solidFill>
                <a:latin typeface="Candara" panose="020E0502030303020204" pitchFamily="34" charset="0"/>
              </a:rPr>
              <a:t>kaktiņâ</a:t>
            </a:r>
            <a:r>
              <a:rPr lang="lv-LV" dirty="0" smtClean="0">
                <a:solidFill>
                  <a:schemeClr val="tx1">
                    <a:lumMod val="65000"/>
                    <a:lumOff val="35000"/>
                  </a:schemeClr>
                </a:solidFill>
                <a:latin typeface="Candara" panose="020E0502030303020204" pitchFamily="34" charset="0"/>
              </a:rPr>
              <a:t>:</a:t>
            </a:r>
            <a:br>
              <a:rPr lang="lv-LV" dirty="0" smtClean="0">
                <a:solidFill>
                  <a:schemeClr val="tx1">
                    <a:lumMod val="65000"/>
                    <a:lumOff val="35000"/>
                  </a:schemeClr>
                </a:solidFill>
                <a:latin typeface="Candara" panose="020E0502030303020204" pitchFamily="34" charset="0"/>
              </a:rPr>
            </a:br>
            <a:r>
              <a:rPr lang="lv-LV" dirty="0" smtClean="0">
                <a:solidFill>
                  <a:schemeClr val="tx1">
                    <a:lumMod val="65000"/>
                    <a:lumOff val="35000"/>
                  </a:schemeClr>
                </a:solidFill>
                <a:latin typeface="Candara" panose="020E0502030303020204" pitchFamily="34" charset="0"/>
              </a:rPr>
              <a:t>Tur Laimiņa mūžu raksta</a:t>
            </a:r>
            <a:br>
              <a:rPr lang="lv-LV" dirty="0" smtClean="0">
                <a:solidFill>
                  <a:schemeClr val="tx1">
                    <a:lumMod val="65000"/>
                    <a:lumOff val="35000"/>
                  </a:schemeClr>
                </a:solidFill>
                <a:latin typeface="Candara" panose="020E0502030303020204" pitchFamily="34" charset="0"/>
              </a:rPr>
            </a:br>
            <a:r>
              <a:rPr lang="lv-LV" dirty="0" smtClean="0">
                <a:solidFill>
                  <a:schemeClr val="tx1">
                    <a:lumMod val="65000"/>
                    <a:lumOff val="35000"/>
                  </a:schemeClr>
                </a:solidFill>
                <a:latin typeface="Candara" panose="020E0502030303020204" pitchFamily="34" charset="0"/>
              </a:rPr>
              <a:t>Mazajam bērniņam.</a:t>
            </a:r>
          </a:p>
          <a:p>
            <a:endParaRPr lang="lv-LV" dirty="0"/>
          </a:p>
        </p:txBody>
      </p:sp>
      <p:sp>
        <p:nvSpPr>
          <p:cNvPr id="4" name="Slide Number Placeholder 3"/>
          <p:cNvSpPr>
            <a:spLocks noGrp="1"/>
          </p:cNvSpPr>
          <p:nvPr>
            <p:ph type="sldNum" sz="quarter" idx="10"/>
          </p:nvPr>
        </p:nvSpPr>
        <p:spPr/>
        <p:txBody>
          <a:bodyPr/>
          <a:lstStyle/>
          <a:p>
            <a:fld id="{5C22F872-5141-4B43-884E-06A9E8375A26}" type="slidenum">
              <a:rPr lang="lv-LV" smtClean="0"/>
              <a:t>17</a:t>
            </a:fld>
            <a:endParaRPr lang="lv-LV"/>
          </a:p>
        </p:txBody>
      </p:sp>
    </p:spTree>
    <p:extLst>
      <p:ext uri="{BB962C8B-B14F-4D97-AF65-F5344CB8AC3E}">
        <p14:creationId xmlns:p14="http://schemas.microsoft.com/office/powerpoint/2010/main" val="22693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Var būt </a:t>
            </a:r>
            <a:r>
              <a:rPr lang="lv-LV" dirty="0" err="1" smtClean="0"/>
              <a:t>krustvārdu</a:t>
            </a:r>
            <a:r>
              <a:rPr lang="lv-LV" dirty="0" smtClean="0"/>
              <a:t> mīkla. Var</a:t>
            </a:r>
            <a:r>
              <a:rPr lang="lv-LV" baseline="0" dirty="0" smtClean="0"/>
              <a:t> būt aptauja tāfelē.</a:t>
            </a:r>
            <a:endParaRPr lang="lv-LV" dirty="0"/>
          </a:p>
        </p:txBody>
      </p:sp>
      <p:sp>
        <p:nvSpPr>
          <p:cNvPr id="4" name="Slide Number Placeholder 3"/>
          <p:cNvSpPr>
            <a:spLocks noGrp="1"/>
          </p:cNvSpPr>
          <p:nvPr>
            <p:ph type="sldNum" sz="quarter" idx="10"/>
          </p:nvPr>
        </p:nvSpPr>
        <p:spPr/>
        <p:txBody>
          <a:bodyPr/>
          <a:lstStyle/>
          <a:p>
            <a:fld id="{5C22F872-5141-4B43-884E-06A9E8375A26}" type="slidenum">
              <a:rPr lang="lv-LV" smtClean="0"/>
              <a:t>21</a:t>
            </a:fld>
            <a:endParaRPr lang="lv-LV"/>
          </a:p>
        </p:txBody>
      </p:sp>
    </p:spTree>
    <p:extLst>
      <p:ext uri="{BB962C8B-B14F-4D97-AF65-F5344CB8AC3E}">
        <p14:creationId xmlns:p14="http://schemas.microsoft.com/office/powerpoint/2010/main" val="75338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a:xfrm>
            <a:off x="2692397" y="5037663"/>
            <a:ext cx="5214635" cy="279400"/>
          </a:xfrm>
        </p:spPr>
        <p:txBody>
          <a:bodyPr/>
          <a:lstStyle/>
          <a:p>
            <a:endParaRPr lang="lv-LV"/>
          </a:p>
        </p:txBody>
      </p:sp>
      <p:sp>
        <p:nvSpPr>
          <p:cNvPr id="6" name="Slide Number Placeholder 5"/>
          <p:cNvSpPr>
            <a:spLocks noGrp="1"/>
          </p:cNvSpPr>
          <p:nvPr>
            <p:ph type="sldNum" sz="quarter" idx="12"/>
          </p:nvPr>
        </p:nvSpPr>
        <p:spPr>
          <a:xfrm>
            <a:off x="8956900" y="5037663"/>
            <a:ext cx="551167" cy="279400"/>
          </a:xfrm>
        </p:spPr>
        <p:txBody>
          <a:bodyPr/>
          <a:lstStyle/>
          <a:p>
            <a:fld id="{01819AE0-0E2D-4267-A852-0A17C33489F6}" type="slidenum">
              <a:rPr lang="lv-LV" smtClean="0"/>
              <a:t>‹#›</a:t>
            </a:fld>
            <a:endParaRPr lang="lv-LV"/>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042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F966E-B72B-4512-ACA7-F6DD04AFA62D}" type="datetimeFigureOut">
              <a:rPr lang="lv-LV" smtClean="0"/>
              <a:t>2014.11.28.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819AE0-0E2D-4267-A852-0A17C33489F6}" type="slidenum">
              <a:rPr lang="lv-LV" smtClean="0"/>
              <a:t>‹#›</a:t>
            </a:fld>
            <a:endParaRPr lang="lv-LV"/>
          </a:p>
        </p:txBody>
      </p:sp>
    </p:spTree>
    <p:extLst>
      <p:ext uri="{BB962C8B-B14F-4D97-AF65-F5344CB8AC3E}">
        <p14:creationId xmlns:p14="http://schemas.microsoft.com/office/powerpoint/2010/main" val="1034483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6641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4821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spTree>
    <p:extLst>
      <p:ext uri="{BB962C8B-B14F-4D97-AF65-F5344CB8AC3E}">
        <p14:creationId xmlns:p14="http://schemas.microsoft.com/office/powerpoint/2010/main" val="3083125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6626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643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3219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911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spTree>
    <p:extLst>
      <p:ext uri="{BB962C8B-B14F-4D97-AF65-F5344CB8AC3E}">
        <p14:creationId xmlns:p14="http://schemas.microsoft.com/office/powerpoint/2010/main" val="11629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F966E-B72B-4512-ACA7-F6DD04AFA62D}" type="datetimeFigureOut">
              <a:rPr lang="lv-LV" smtClean="0"/>
              <a:t>2014.11.28.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819AE0-0E2D-4267-A852-0A17C33489F6}" type="slidenum">
              <a:rPr lang="lv-LV" smtClean="0"/>
              <a:t>‹#›</a:t>
            </a:fld>
            <a:endParaRPr lang="lv-LV"/>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88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8F966E-B72B-4512-ACA7-F6DD04AFA62D}" type="datetimeFigureOut">
              <a:rPr lang="lv-LV" smtClean="0"/>
              <a:t>2014.11.28.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819AE0-0E2D-4267-A852-0A17C33489F6}" type="slidenum">
              <a:rPr lang="lv-LV" smtClean="0"/>
              <a:t>‹#›</a:t>
            </a:fld>
            <a:endParaRPr lang="lv-LV"/>
          </a:p>
        </p:txBody>
      </p:sp>
    </p:spTree>
    <p:extLst>
      <p:ext uri="{BB962C8B-B14F-4D97-AF65-F5344CB8AC3E}">
        <p14:creationId xmlns:p14="http://schemas.microsoft.com/office/powerpoint/2010/main" val="251238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8F966E-B72B-4512-ACA7-F6DD04AFA62D}" type="datetimeFigureOut">
              <a:rPr lang="lv-LV" smtClean="0"/>
              <a:t>2014.11.28.</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1819AE0-0E2D-4267-A852-0A17C33489F6}" type="slidenum">
              <a:rPr lang="lv-LV" smtClean="0"/>
              <a:t>‹#›</a:t>
            </a:fld>
            <a:endParaRPr lang="lv-LV"/>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791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8F966E-B72B-4512-ACA7-F6DD04AFA62D}" type="datetimeFigureOut">
              <a:rPr lang="lv-LV" smtClean="0"/>
              <a:t>2014.11.28.</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1819AE0-0E2D-4267-A852-0A17C33489F6}" type="slidenum">
              <a:rPr lang="lv-LV" smtClean="0"/>
              <a:t>‹#›</a:t>
            </a:fld>
            <a:endParaRPr lang="lv-LV"/>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619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F966E-B72B-4512-ACA7-F6DD04AFA62D}" type="datetimeFigureOut">
              <a:rPr lang="lv-LV" smtClean="0"/>
              <a:t>2014.11.28.</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1819AE0-0E2D-4267-A852-0A17C33489F6}" type="slidenum">
              <a:rPr lang="lv-LV" smtClean="0"/>
              <a:t>‹#›</a:t>
            </a:fld>
            <a:endParaRPr lang="lv-LV"/>
          </a:p>
        </p:txBody>
      </p:sp>
    </p:spTree>
    <p:extLst>
      <p:ext uri="{BB962C8B-B14F-4D97-AF65-F5344CB8AC3E}">
        <p14:creationId xmlns:p14="http://schemas.microsoft.com/office/powerpoint/2010/main" val="3953699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F966E-B72B-4512-ACA7-F6DD04AFA62D}" type="datetimeFigureOut">
              <a:rPr lang="lv-LV" smtClean="0"/>
              <a:t>2014.11.28.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819AE0-0E2D-4267-A852-0A17C33489F6}" type="slidenum">
              <a:rPr lang="lv-LV" smtClean="0"/>
              <a:t>‹#›</a:t>
            </a:fld>
            <a:endParaRPr lang="lv-LV"/>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53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F966E-B72B-4512-ACA7-F6DD04AFA62D}" type="datetimeFigureOut">
              <a:rPr lang="lv-LV" smtClean="0"/>
              <a:t>2014.11.28.</a:t>
            </a:fld>
            <a:endParaRPr lang="lv-LV"/>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819AE0-0E2D-4267-A852-0A17C33489F6}" type="slidenum">
              <a:rPr lang="lv-LV" smtClean="0"/>
              <a:t>‹#›</a:t>
            </a:fld>
            <a:endParaRPr lang="lv-LV"/>
          </a:p>
        </p:txBody>
      </p:sp>
    </p:spTree>
    <p:extLst>
      <p:ext uri="{BB962C8B-B14F-4D97-AF65-F5344CB8AC3E}">
        <p14:creationId xmlns:p14="http://schemas.microsoft.com/office/powerpoint/2010/main" val="4040854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18F966E-B72B-4512-ACA7-F6DD04AFA62D}" type="datetimeFigureOut">
              <a:rPr lang="lv-LV" smtClean="0"/>
              <a:t>2014.11.28.</a:t>
            </a:fld>
            <a:endParaRPr lang="lv-LV"/>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lv-LV"/>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1819AE0-0E2D-4267-A852-0A17C33489F6}" type="slidenum">
              <a:rPr lang="lv-LV" smtClean="0"/>
              <a:t>‹#›</a:t>
            </a:fld>
            <a:endParaRPr lang="lv-LV"/>
          </a:p>
        </p:txBody>
      </p:sp>
    </p:spTree>
    <p:extLst>
      <p:ext uri="{BB962C8B-B14F-4D97-AF65-F5344CB8AC3E}">
        <p14:creationId xmlns:p14="http://schemas.microsoft.com/office/powerpoint/2010/main" val="340387354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enpi-cbc.eu/" TargetMode="Externa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lv-LV" sz="8800" dirty="0" smtClean="0">
                <a:solidFill>
                  <a:schemeClr val="tx1">
                    <a:lumMod val="65000"/>
                    <a:lumOff val="35000"/>
                  </a:schemeClr>
                </a:solidFill>
                <a:latin typeface="Candara" panose="020E0502030303020204" pitchFamily="34" charset="0"/>
              </a:rPr>
              <a:t>Antona Kūkoja </a:t>
            </a:r>
            <a:br>
              <a:rPr lang="lv-LV" sz="8800" dirty="0" smtClean="0">
                <a:solidFill>
                  <a:schemeClr val="tx1">
                    <a:lumMod val="65000"/>
                    <a:lumOff val="35000"/>
                  </a:schemeClr>
                </a:solidFill>
                <a:latin typeface="Candara" panose="020E0502030303020204" pitchFamily="34" charset="0"/>
              </a:rPr>
            </a:br>
            <a:r>
              <a:rPr lang="lv-LV" dirty="0" smtClean="0">
                <a:solidFill>
                  <a:schemeClr val="tx1">
                    <a:lumMod val="65000"/>
                    <a:lumOff val="35000"/>
                  </a:schemeClr>
                </a:solidFill>
                <a:latin typeface="Candara" panose="020E0502030303020204" pitchFamily="34" charset="0"/>
              </a:rPr>
              <a:t>bērnība</a:t>
            </a:r>
            <a:endParaRPr lang="lv-LV" dirty="0">
              <a:solidFill>
                <a:schemeClr val="tx1">
                  <a:lumMod val="65000"/>
                  <a:lumOff val="35000"/>
                </a:schemeClr>
              </a:solidFill>
              <a:latin typeface="Candara" panose="020E0502030303020204" pitchFamily="34" charset="0"/>
            </a:endParaRPr>
          </a:p>
        </p:txBody>
      </p:sp>
      <p:sp>
        <p:nvSpPr>
          <p:cNvPr id="4" name="Text Placeholder 3"/>
          <p:cNvSpPr>
            <a:spLocks noGrp="1"/>
          </p:cNvSpPr>
          <p:nvPr>
            <p:ph type="body" idx="13"/>
          </p:nvPr>
        </p:nvSpPr>
        <p:spPr>
          <a:xfrm>
            <a:off x="1295401" y="3480042"/>
            <a:ext cx="9609668" cy="991374"/>
          </a:xfrm>
        </p:spPr>
        <p:txBody>
          <a:bodyPr>
            <a:normAutofit fontScale="25000" lnSpcReduction="20000"/>
          </a:bodyPr>
          <a:lstStyle/>
          <a:p>
            <a:r>
              <a:rPr lang="lv-LV" sz="8600" dirty="0" smtClean="0">
                <a:solidFill>
                  <a:schemeClr val="bg1">
                    <a:lumMod val="65000"/>
                  </a:schemeClr>
                </a:solidFill>
                <a:latin typeface="Candara" panose="020E0502030303020204" pitchFamily="34" charset="0"/>
              </a:rPr>
              <a:t>1.nodarbība. </a:t>
            </a:r>
          </a:p>
          <a:p>
            <a:r>
              <a:rPr lang="lv-LV" sz="4800" dirty="0" smtClean="0">
                <a:solidFill>
                  <a:schemeClr val="tx1">
                    <a:lumMod val="65000"/>
                    <a:lumOff val="35000"/>
                  </a:schemeClr>
                </a:solidFill>
                <a:latin typeface="Candara" panose="020E0502030303020204" pitchFamily="34" charset="0"/>
              </a:rPr>
              <a:t>Eiropas kaimiņattiecību un partnerības instrumenta Latvijas, Lietuvas un Baltkrievijas pārrobežu sadarbības programmas projekts</a:t>
            </a:r>
          </a:p>
          <a:p>
            <a:r>
              <a:rPr lang="lv-LV" sz="4800" dirty="0" smtClean="0">
                <a:solidFill>
                  <a:schemeClr val="tx1">
                    <a:lumMod val="65000"/>
                    <a:lumOff val="35000"/>
                  </a:schemeClr>
                </a:solidFill>
                <a:latin typeface="Candara" panose="020E0502030303020204" pitchFamily="34" charset="0"/>
              </a:rPr>
              <a:t> «Izglītības apstākļu uzlabošana mākslas mantojuma saglabāšanai Latvijā un Baltkrievijā pārrobežu sadarbības ietvaros/Virtuālā realitāte (LLB-2-244)</a:t>
            </a:r>
            <a:endParaRPr lang="lv-LV" sz="4800" dirty="0">
              <a:solidFill>
                <a:schemeClr val="tx1">
                  <a:lumMod val="65000"/>
                  <a:lumOff val="35000"/>
                </a:schemeClr>
              </a:solidFill>
              <a:latin typeface="Candara" panose="020E0502030303020204" pitchFamily="34" charset="0"/>
            </a:endParaRPr>
          </a:p>
        </p:txBody>
      </p:sp>
      <p:sp>
        <p:nvSpPr>
          <p:cNvPr id="3" name="Subtitle 2"/>
          <p:cNvSpPr>
            <a:spLocks noGrp="1"/>
          </p:cNvSpPr>
          <p:nvPr>
            <p:ph type="body" idx="1"/>
          </p:nvPr>
        </p:nvSpPr>
        <p:spPr/>
        <p:txBody>
          <a:bodyPr>
            <a:normAutofit/>
          </a:bodyPr>
          <a:lstStyle/>
          <a:p>
            <a:r>
              <a:rPr lang="lv-LV" dirty="0" smtClean="0">
                <a:solidFill>
                  <a:schemeClr val="tx1">
                    <a:lumMod val="65000"/>
                    <a:lumOff val="35000"/>
                  </a:schemeClr>
                </a:solidFill>
                <a:latin typeface="Candara" panose="020E0502030303020204" pitchFamily="34" charset="0"/>
              </a:rPr>
              <a:t> </a:t>
            </a:r>
            <a:endParaRPr lang="lv-LV" dirty="0">
              <a:solidFill>
                <a:schemeClr val="tx1">
                  <a:lumMod val="65000"/>
                  <a:lumOff val="35000"/>
                </a:schemeClr>
              </a:solidFill>
              <a:latin typeface="Candara" panose="020E0502030303020204" pitchFamily="34" charset="0"/>
            </a:endParaRPr>
          </a:p>
        </p:txBody>
      </p:sp>
      <p:pic>
        <p:nvPicPr>
          <p:cNvPr id="6" name="Picture 5"/>
          <p:cNvPicPr>
            <a:picLocks noChangeAspect="1"/>
          </p:cNvPicPr>
          <p:nvPr/>
        </p:nvPicPr>
        <p:blipFill>
          <a:blip r:embed="rId2"/>
          <a:stretch>
            <a:fillRect/>
          </a:stretch>
        </p:blipFill>
        <p:spPr>
          <a:xfrm>
            <a:off x="1129001" y="4550324"/>
            <a:ext cx="3724545" cy="124561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967" t="26210" r="2061" b="35353"/>
          <a:stretch/>
        </p:blipFill>
        <p:spPr>
          <a:xfrm>
            <a:off x="4927102" y="4724641"/>
            <a:ext cx="2107474" cy="896982"/>
          </a:xfrm>
          <a:prstGeom prst="rect">
            <a:avLst/>
          </a:prstGeom>
        </p:spPr>
      </p:pic>
    </p:spTree>
    <p:extLst>
      <p:ext uri="{BB962C8B-B14F-4D97-AF65-F5344CB8AC3E}">
        <p14:creationId xmlns:p14="http://schemas.microsoft.com/office/powerpoint/2010/main" val="1867169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7584" y="855719"/>
            <a:ext cx="2534668" cy="5078313"/>
          </a:xfrm>
          <a:prstGeom prst="rect">
            <a:avLst/>
          </a:prstGeom>
          <a:noFill/>
        </p:spPr>
        <p:txBody>
          <a:bodyPr wrap="none" rtlCol="0">
            <a:spAutoFit/>
          </a:bodyPr>
          <a:lstStyle/>
          <a:p>
            <a:pPr algn="r"/>
            <a:r>
              <a:rPr lang="lv-LV" sz="2600" dirty="0" smtClean="0">
                <a:solidFill>
                  <a:schemeClr val="tx1">
                    <a:lumMod val="65000"/>
                    <a:lumOff val="35000"/>
                  </a:schemeClr>
                </a:solidFill>
                <a:latin typeface="Candara" panose="020E0502030303020204" pitchFamily="34" charset="0"/>
              </a:rPr>
              <a:t>Ticība Dievam,</a:t>
            </a:r>
          </a:p>
          <a:p>
            <a:pPr algn="r"/>
            <a:r>
              <a:rPr lang="lv-LV" sz="2600" dirty="0" smtClean="0">
                <a:solidFill>
                  <a:schemeClr val="tx1">
                    <a:lumMod val="65000"/>
                    <a:lumOff val="35000"/>
                  </a:schemeClr>
                </a:solidFill>
                <a:latin typeface="Candara" panose="020E0502030303020204" pitchFamily="34" charset="0"/>
              </a:rPr>
              <a:t>lūgšanas,</a:t>
            </a:r>
          </a:p>
          <a:p>
            <a:pPr algn="r"/>
            <a:r>
              <a:rPr lang="lv-LV" sz="2600" dirty="0" smtClean="0">
                <a:solidFill>
                  <a:schemeClr val="tx1">
                    <a:lumMod val="65000"/>
                    <a:lumOff val="35000"/>
                  </a:schemeClr>
                </a:solidFill>
                <a:latin typeface="Candara" panose="020E0502030303020204" pitchFamily="34" charset="0"/>
              </a:rPr>
              <a:t>paļāvība,</a:t>
            </a:r>
          </a:p>
          <a:p>
            <a:pPr algn="r"/>
            <a:r>
              <a:rPr lang="lv-LV" sz="2600" dirty="0" smtClean="0">
                <a:solidFill>
                  <a:schemeClr val="tx1">
                    <a:lumMod val="65000"/>
                    <a:lumOff val="35000"/>
                  </a:schemeClr>
                </a:solidFill>
                <a:latin typeface="Candara" panose="020E0502030303020204" pitchFamily="34" charset="0"/>
              </a:rPr>
              <a:t>dziesma,</a:t>
            </a:r>
          </a:p>
          <a:p>
            <a:pPr algn="r"/>
            <a:r>
              <a:rPr lang="lv-LV" sz="2600" dirty="0" smtClean="0">
                <a:solidFill>
                  <a:schemeClr val="tx1">
                    <a:lumMod val="65000"/>
                    <a:lumOff val="35000"/>
                  </a:schemeClr>
                </a:solidFill>
                <a:latin typeface="Candara" panose="020E0502030303020204" pitchFamily="34" charset="0"/>
              </a:rPr>
              <a:t>darba mīlestība</a:t>
            </a:r>
          </a:p>
          <a:p>
            <a:pPr algn="r"/>
            <a:r>
              <a:rPr lang="lv-LV" sz="2600" dirty="0">
                <a:solidFill>
                  <a:schemeClr val="tx1">
                    <a:lumMod val="65000"/>
                    <a:lumOff val="35000"/>
                  </a:schemeClr>
                </a:solidFill>
                <a:latin typeface="Candara" panose="020E0502030303020204" pitchFamily="34" charset="0"/>
              </a:rPr>
              <a:t>p</a:t>
            </a:r>
            <a:r>
              <a:rPr lang="lv-LV" sz="2600" dirty="0" smtClean="0">
                <a:solidFill>
                  <a:schemeClr val="tx1">
                    <a:lumMod val="65000"/>
                    <a:lumOff val="35000"/>
                  </a:schemeClr>
                </a:solidFill>
                <a:latin typeface="Candara" panose="020E0502030303020204" pitchFamily="34" charset="0"/>
              </a:rPr>
              <a:t>alīdzēja Antona</a:t>
            </a:r>
          </a:p>
          <a:p>
            <a:pPr algn="r"/>
            <a:r>
              <a:rPr lang="lv-LV" sz="4800" dirty="0" smtClean="0">
                <a:solidFill>
                  <a:schemeClr val="tx1">
                    <a:lumMod val="65000"/>
                    <a:lumOff val="35000"/>
                  </a:schemeClr>
                </a:solidFill>
                <a:latin typeface="Candara" panose="020E0502030303020204" pitchFamily="34" charset="0"/>
              </a:rPr>
              <a:t>māmiņai </a:t>
            </a:r>
          </a:p>
          <a:p>
            <a:pPr algn="r"/>
            <a:r>
              <a:rPr lang="lv-LV" sz="2000" dirty="0" smtClean="0">
                <a:solidFill>
                  <a:schemeClr val="tx1">
                    <a:lumMod val="65000"/>
                    <a:lumOff val="35000"/>
                  </a:schemeClr>
                </a:solidFill>
                <a:latin typeface="Candara" panose="020E0502030303020204" pitchFamily="34" charset="0"/>
              </a:rPr>
              <a:t>rūpēties</a:t>
            </a:r>
          </a:p>
          <a:p>
            <a:pPr algn="r"/>
            <a:r>
              <a:rPr lang="lv-LV" sz="2000" dirty="0" smtClean="0">
                <a:solidFill>
                  <a:schemeClr val="tx1">
                    <a:lumMod val="65000"/>
                    <a:lumOff val="35000"/>
                  </a:schemeClr>
                </a:solidFill>
                <a:latin typeface="Candara" panose="020E0502030303020204" pitchFamily="34" charset="0"/>
              </a:rPr>
              <a:t>par savu dēlu,</a:t>
            </a:r>
          </a:p>
          <a:p>
            <a:pPr algn="r"/>
            <a:r>
              <a:rPr lang="lv-LV" sz="2000" dirty="0" smtClean="0">
                <a:solidFill>
                  <a:schemeClr val="tx1">
                    <a:lumMod val="65000"/>
                    <a:lumOff val="35000"/>
                  </a:schemeClr>
                </a:solidFill>
                <a:latin typeface="Candara" panose="020E0502030303020204" pitchFamily="34" charset="0"/>
              </a:rPr>
              <a:t>gādāt par ēdienu,</a:t>
            </a:r>
          </a:p>
          <a:p>
            <a:pPr algn="r"/>
            <a:r>
              <a:rPr lang="lv-LV" sz="2000" dirty="0" smtClean="0">
                <a:solidFill>
                  <a:schemeClr val="tx1">
                    <a:lumMod val="65000"/>
                    <a:lumOff val="35000"/>
                  </a:schemeClr>
                </a:solidFill>
                <a:latin typeface="Candara" panose="020E0502030303020204" pitchFamily="34" charset="0"/>
              </a:rPr>
              <a:t>apģērbu,</a:t>
            </a:r>
          </a:p>
          <a:p>
            <a:pPr algn="r"/>
            <a:r>
              <a:rPr lang="lv-LV" sz="2000" dirty="0" smtClean="0">
                <a:solidFill>
                  <a:schemeClr val="tx1">
                    <a:lumMod val="65000"/>
                    <a:lumOff val="35000"/>
                  </a:schemeClr>
                </a:solidFill>
                <a:latin typeface="Candara" panose="020E0502030303020204" pitchFamily="34" charset="0"/>
              </a:rPr>
              <a:t>skološanu un </a:t>
            </a:r>
          </a:p>
          <a:p>
            <a:pPr algn="r"/>
            <a:r>
              <a:rPr lang="lv-LV" sz="2000" dirty="0" smtClean="0">
                <a:solidFill>
                  <a:schemeClr val="tx1">
                    <a:lumMod val="65000"/>
                    <a:lumOff val="35000"/>
                  </a:schemeClr>
                </a:solidFill>
                <a:latin typeface="Candara" panose="020E0502030303020204" pitchFamily="34" charset="0"/>
              </a:rPr>
              <a:t>dzīvot prieku</a:t>
            </a:r>
          </a:p>
        </p:txBody>
      </p:sp>
      <p:pic>
        <p:nvPicPr>
          <p:cNvPr id="4" name="Picture 3"/>
          <p:cNvPicPr>
            <a:picLocks noChangeAspect="1"/>
          </p:cNvPicPr>
          <p:nvPr/>
        </p:nvPicPr>
        <p:blipFill>
          <a:blip r:embed="rId2"/>
          <a:stretch>
            <a:fillRect/>
          </a:stretch>
        </p:blipFill>
        <p:spPr>
          <a:xfrm>
            <a:off x="4037610" y="813886"/>
            <a:ext cx="7110449" cy="4977314"/>
          </a:xfrm>
          <a:prstGeom prst="rect">
            <a:avLst/>
          </a:prstGeom>
        </p:spPr>
      </p:pic>
    </p:spTree>
    <p:extLst>
      <p:ext uri="{BB962C8B-B14F-4D97-AF65-F5344CB8AC3E}">
        <p14:creationId xmlns:p14="http://schemas.microsoft.com/office/powerpoint/2010/main" val="2868858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inuu.lv/userfiles/images/DzivesZina/2011/martindiena/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430" y="1102094"/>
            <a:ext cx="9612639" cy="26921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3915" y="3308581"/>
            <a:ext cx="9609668" cy="1468800"/>
          </a:xfrm>
        </p:spPr>
        <p:txBody>
          <a:bodyPr>
            <a:normAutofit/>
          </a:bodyPr>
          <a:lstStyle/>
          <a:p>
            <a:pPr algn="ctr"/>
            <a:r>
              <a:rPr lang="lv-LV" sz="4800" dirty="0" smtClean="0">
                <a:solidFill>
                  <a:schemeClr val="accent1">
                    <a:lumMod val="50000"/>
                  </a:schemeClr>
                </a:solidFill>
                <a:latin typeface="Candara" panose="020E0502030303020204" pitchFamily="34" charset="0"/>
              </a:rPr>
              <a:t>Darbi</a:t>
            </a:r>
            <a:r>
              <a:rPr lang="lv-LV" sz="3600" dirty="0" smtClean="0">
                <a:solidFill>
                  <a:schemeClr val="accent1">
                    <a:lumMod val="50000"/>
                  </a:schemeClr>
                </a:solidFill>
                <a:latin typeface="Candara" panose="020E0502030303020204" pitchFamily="34" charset="0"/>
              </a:rPr>
              <a:t> lauku sētā bija pakārtoti </a:t>
            </a:r>
            <a:r>
              <a:rPr lang="lv-LV" sz="4800" dirty="0" smtClean="0">
                <a:solidFill>
                  <a:schemeClr val="accent1">
                    <a:lumMod val="50000"/>
                  </a:schemeClr>
                </a:solidFill>
                <a:latin typeface="Candara" panose="020E0502030303020204" pitchFamily="34" charset="0"/>
              </a:rPr>
              <a:t>dabas</a:t>
            </a:r>
            <a:r>
              <a:rPr lang="lv-LV" sz="3600" dirty="0" smtClean="0">
                <a:solidFill>
                  <a:schemeClr val="accent1">
                    <a:lumMod val="50000"/>
                  </a:schemeClr>
                </a:solidFill>
                <a:latin typeface="Candara" panose="020E0502030303020204" pitchFamily="34" charset="0"/>
              </a:rPr>
              <a:t> ritmiem</a:t>
            </a:r>
            <a:endParaRPr lang="lv-LV" sz="3600" dirty="0">
              <a:solidFill>
                <a:schemeClr val="accent1">
                  <a:lumMod val="50000"/>
                </a:schemeClr>
              </a:solidFill>
              <a:latin typeface="Candara" panose="020E0502030303020204" pitchFamily="34" charset="0"/>
            </a:endParaRPr>
          </a:p>
        </p:txBody>
      </p:sp>
      <p:sp>
        <p:nvSpPr>
          <p:cNvPr id="3" name="Text Placeholder 2"/>
          <p:cNvSpPr>
            <a:spLocks noGrp="1"/>
          </p:cNvSpPr>
          <p:nvPr>
            <p:ph type="body" idx="1"/>
          </p:nvPr>
        </p:nvSpPr>
        <p:spPr/>
        <p:txBody>
          <a:bodyPr>
            <a:normAutofit/>
          </a:bodyPr>
          <a:lstStyle/>
          <a:p>
            <a:pPr algn="ctr"/>
            <a:r>
              <a:rPr lang="lv-LV" dirty="0" smtClean="0">
                <a:solidFill>
                  <a:schemeClr val="accent1">
                    <a:lumMod val="75000"/>
                  </a:schemeClr>
                </a:solidFill>
                <a:latin typeface="Candara" panose="020E0502030303020204" pitchFamily="34" charset="0"/>
              </a:rPr>
              <a:t>un cieši saistīti ar gadskārtu ieražām, kuras tika pārmantotas no paaudzes paaudzē</a:t>
            </a:r>
            <a:endParaRPr lang="lv-LV" dirty="0">
              <a:solidFill>
                <a:schemeClr val="accent1">
                  <a:lumMod val="75000"/>
                </a:schemeClr>
              </a:solidFill>
              <a:latin typeface="Candara" panose="020E0502030303020204" pitchFamily="34" charset="0"/>
            </a:endParaRPr>
          </a:p>
        </p:txBody>
      </p:sp>
    </p:spTree>
    <p:extLst>
      <p:ext uri="{BB962C8B-B14F-4D97-AF65-F5344CB8AC3E}">
        <p14:creationId xmlns:p14="http://schemas.microsoft.com/office/powerpoint/2010/main" val="225533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smtClean="0">
                <a:solidFill>
                  <a:schemeClr val="tx1">
                    <a:lumMod val="65000"/>
                    <a:lumOff val="35000"/>
                  </a:schemeClr>
                </a:solidFill>
                <a:latin typeface="Candara" panose="020E0502030303020204" pitchFamily="34" charset="0"/>
              </a:rPr>
              <a:t>Lauku darbi un ēdiena gatavošana</a:t>
            </a:r>
            <a:endParaRPr lang="lv-LV" dirty="0">
              <a:solidFill>
                <a:schemeClr val="tx1">
                  <a:lumMod val="65000"/>
                  <a:lumOff val="35000"/>
                </a:schemeClr>
              </a:solidFill>
              <a:latin typeface="Candara" panose="020E0502030303020204" pitchFamily="34" charset="0"/>
            </a:endParaRPr>
          </a:p>
        </p:txBody>
      </p:sp>
      <p:sp>
        <p:nvSpPr>
          <p:cNvPr id="6" name="TextBox 5"/>
          <p:cNvSpPr txBox="1"/>
          <p:nvPr/>
        </p:nvSpPr>
        <p:spPr>
          <a:xfrm>
            <a:off x="1358161" y="2557680"/>
            <a:ext cx="9687267" cy="1446550"/>
          </a:xfrm>
          <a:prstGeom prst="rect">
            <a:avLst/>
          </a:prstGeom>
          <a:noFill/>
        </p:spPr>
        <p:txBody>
          <a:bodyPr wrap="none" rtlCol="0">
            <a:spAutoFit/>
          </a:bodyPr>
          <a:lstStyle/>
          <a:p>
            <a:r>
              <a:rPr lang="lv-LV" sz="8800" dirty="0" smtClean="0">
                <a:solidFill>
                  <a:schemeClr val="tx1">
                    <a:lumMod val="65000"/>
                    <a:lumOff val="35000"/>
                  </a:schemeClr>
                </a:solidFill>
                <a:latin typeface="Candara" panose="020E0502030303020204" pitchFamily="34" charset="0"/>
              </a:rPr>
              <a:t>Zemes darbi: aršana</a:t>
            </a:r>
            <a:endParaRPr lang="lv-LV" sz="8800" dirty="0">
              <a:solidFill>
                <a:schemeClr val="tx1">
                  <a:lumMod val="65000"/>
                  <a:lumOff val="35000"/>
                </a:schemeClr>
              </a:solidFill>
              <a:latin typeface="Candara" panose="020E0502030303020204" pitchFamily="34" charset="0"/>
            </a:endParaRPr>
          </a:p>
        </p:txBody>
      </p:sp>
      <p:sp>
        <p:nvSpPr>
          <p:cNvPr id="7" name="TextBox 6"/>
          <p:cNvSpPr txBox="1"/>
          <p:nvPr/>
        </p:nvSpPr>
        <p:spPr>
          <a:xfrm>
            <a:off x="1817028" y="3891018"/>
            <a:ext cx="8769531" cy="1031051"/>
          </a:xfrm>
          <a:prstGeom prst="rect">
            <a:avLst/>
          </a:prstGeom>
          <a:noFill/>
        </p:spPr>
        <p:txBody>
          <a:bodyPr wrap="square" rtlCol="0">
            <a:spAutoFit/>
          </a:bodyPr>
          <a:lstStyle/>
          <a:p>
            <a:pPr algn="just"/>
            <a:r>
              <a:rPr lang="lv-LV" sz="3050" dirty="0" smtClean="0">
                <a:solidFill>
                  <a:schemeClr val="tx1">
                    <a:lumMod val="65000"/>
                    <a:lumOff val="35000"/>
                  </a:schemeClr>
                </a:solidFill>
                <a:latin typeface="Candara" panose="020E0502030303020204" pitchFamily="34" charset="0"/>
              </a:rPr>
              <a:t>Sēšana, stādīšana, ravēšana, siena, labības  pļaušana, siena mešana kaudzēs, siena vešana mājās</a:t>
            </a:r>
            <a:endParaRPr lang="lv-LV" sz="3050" dirty="0">
              <a:solidFill>
                <a:schemeClr val="tx1">
                  <a:lumMod val="65000"/>
                  <a:lumOff val="35000"/>
                </a:schemeClr>
              </a:solidFill>
              <a:latin typeface="Candara" panose="020E0502030303020204" pitchFamily="34" charset="0"/>
            </a:endParaRPr>
          </a:p>
        </p:txBody>
      </p:sp>
      <p:sp>
        <p:nvSpPr>
          <p:cNvPr id="9" name="TextBox 8"/>
          <p:cNvSpPr txBox="1"/>
          <p:nvPr/>
        </p:nvSpPr>
        <p:spPr>
          <a:xfrm>
            <a:off x="1718033" y="5231062"/>
            <a:ext cx="8967519"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Siena talkas, rudzu talkas, kulšanas talkas, mēslu talkas, kartupeļu rakšanas talkas</a:t>
            </a:r>
            <a:endParaRPr lang="lv-LV" sz="2000" dirty="0">
              <a:solidFill>
                <a:schemeClr val="tx1">
                  <a:lumMod val="65000"/>
                  <a:lumOff val="35000"/>
                </a:schemeClr>
              </a:solidFill>
              <a:latin typeface="Candara" panose="020E0502030303020204" pitchFamily="34" charset="0"/>
            </a:endParaRPr>
          </a:p>
        </p:txBody>
      </p:sp>
    </p:spTree>
    <p:extLst>
      <p:ext uri="{BB962C8B-B14F-4D97-AF65-F5344CB8AC3E}">
        <p14:creationId xmlns:p14="http://schemas.microsoft.com/office/powerpoint/2010/main" val="2490011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4318" y="1690211"/>
            <a:ext cx="873381" cy="461665"/>
          </a:xfrm>
          <a:prstGeom prst="rect">
            <a:avLst/>
          </a:prstGeom>
          <a:noFill/>
        </p:spPr>
        <p:txBody>
          <a:bodyPr wrap="none" rtlCol="0">
            <a:spAutoFit/>
          </a:bodyPr>
          <a:lstStyle/>
          <a:p>
            <a:r>
              <a:rPr lang="lv-LV" sz="2400" dirty="0" smtClean="0">
                <a:latin typeface="Candara" panose="020E0502030303020204" pitchFamily="34" charset="0"/>
              </a:rPr>
              <a:t>Torte</a:t>
            </a:r>
            <a:endParaRPr lang="lv-LV" sz="2400" dirty="0">
              <a:latin typeface="Candara" panose="020E0502030303020204" pitchFamily="34" charset="0"/>
            </a:endParaRPr>
          </a:p>
        </p:txBody>
      </p:sp>
      <p:pic>
        <p:nvPicPr>
          <p:cNvPr id="8194" name="Picture 2" descr="http://recepsugramata.files.wordpress.com/2013/02/dsc_08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7157" y="686443"/>
            <a:ext cx="2827176" cy="24570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28114" y="1951821"/>
            <a:ext cx="1109599"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Pīrādziņi</a:t>
            </a:r>
            <a:endParaRPr lang="lv-LV" sz="2000" dirty="0">
              <a:solidFill>
                <a:schemeClr val="tx1">
                  <a:lumMod val="65000"/>
                  <a:lumOff val="35000"/>
                </a:schemeClr>
              </a:solidFill>
              <a:latin typeface="Candara" panose="020E0502030303020204" pitchFamily="34" charset="0"/>
            </a:endParaRPr>
          </a:p>
        </p:txBody>
      </p:sp>
      <p:pic>
        <p:nvPicPr>
          <p:cNvPr id="6148" name="Picture 4" descr="http://www.edruva.lv/bildes/raksti/1000800/aj/piradzini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47" y="698602"/>
            <a:ext cx="3492695" cy="24448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05038" y="4571542"/>
            <a:ext cx="822661"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Desas</a:t>
            </a:r>
            <a:endParaRPr lang="lv-LV" sz="2000" dirty="0">
              <a:solidFill>
                <a:schemeClr val="tx1">
                  <a:lumMod val="65000"/>
                  <a:lumOff val="35000"/>
                </a:schemeClr>
              </a:solidFill>
              <a:latin typeface="Candara" panose="020E0502030303020204" pitchFamily="34" charset="0"/>
            </a:endParaRPr>
          </a:p>
        </p:txBody>
      </p:sp>
      <p:pic>
        <p:nvPicPr>
          <p:cNvPr id="1026" name="Picture 2" descr="http://labuapetiti.com/wp-content/uploads/2013/07/IMG_43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157" y="3447679"/>
            <a:ext cx="3361085" cy="22477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22089" y="4658143"/>
            <a:ext cx="2363147"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Aukstā gaļa - galerts</a:t>
            </a:r>
            <a:endParaRPr lang="lv-LV" sz="2000" dirty="0">
              <a:solidFill>
                <a:schemeClr val="tx1">
                  <a:lumMod val="65000"/>
                  <a:lumOff val="35000"/>
                </a:schemeClr>
              </a:solidFill>
              <a:latin typeface="Candara" panose="020E0502030303020204" pitchFamily="34" charset="0"/>
            </a:endParaRPr>
          </a:p>
        </p:txBody>
      </p:sp>
      <p:pic>
        <p:nvPicPr>
          <p:cNvPr id="10" name="Picture 2" descr="https://lh4.googleusercontent.com/-kG7wSTmKELc/TYYTyqg_I9I/AAAAAAAACQg/yq8-yZ5SvgY/s1600/IMG_75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5179" y="3447679"/>
            <a:ext cx="2996969" cy="2247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987247" y="4571542"/>
            <a:ext cx="1091966"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Kotletes</a:t>
            </a:r>
            <a:endParaRPr lang="lv-LV" sz="2000" dirty="0">
              <a:solidFill>
                <a:schemeClr val="tx1">
                  <a:lumMod val="65000"/>
                  <a:lumOff val="35000"/>
                </a:schemeClr>
              </a:solidFill>
              <a:latin typeface="Candara" panose="020E0502030303020204" pitchFamily="34" charset="0"/>
            </a:endParaRPr>
          </a:p>
        </p:txBody>
      </p:sp>
      <p:pic>
        <p:nvPicPr>
          <p:cNvPr id="11" name="Picture 2" descr="http://2.bp.blogspot.com/_03wxjM_NiqE/TMm-KRWmK7I/AAAAAAAAAp8/ZndmNMU1csE/s1600/IMG_42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443" b="5564"/>
          <a:stretch/>
        </p:blipFill>
        <p:spPr bwMode="auto">
          <a:xfrm>
            <a:off x="7999086" y="3447679"/>
            <a:ext cx="3367656" cy="224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8558" y="2050196"/>
            <a:ext cx="1571264"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Rudzu maize</a:t>
            </a:r>
            <a:endParaRPr lang="lv-LV" sz="2000" dirty="0">
              <a:solidFill>
                <a:schemeClr val="tx1">
                  <a:lumMod val="65000"/>
                  <a:lumOff val="35000"/>
                </a:schemeClr>
              </a:solidFill>
              <a:latin typeface="Candara" panose="020E0502030303020204" pitchFamily="34" charset="0"/>
            </a:endParaRPr>
          </a:p>
        </p:txBody>
      </p:sp>
      <p:pic>
        <p:nvPicPr>
          <p:cNvPr id="6146" name="Picture 2" descr="http://www.smiltene.lv/uploads/news/large/news_68.jpg"/>
          <p:cNvPicPr>
            <a:picLocks noChangeAspect="1" noChangeArrowheads="1"/>
          </p:cNvPicPr>
          <p:nvPr/>
        </p:nvPicPr>
        <p:blipFill rotWithShape="1">
          <a:blip r:embed="rId7">
            <a:extLst>
              <a:ext uri="{28A0092B-C50C-407E-A947-70E740481C1C}">
                <a14:useLocalDpi xmlns:a14="http://schemas.microsoft.com/office/drawing/2010/main" val="0"/>
              </a:ext>
            </a:extLst>
          </a:blip>
          <a:srcRect b="8302"/>
          <a:stretch/>
        </p:blipFill>
        <p:spPr bwMode="auto">
          <a:xfrm>
            <a:off x="4198841" y="698602"/>
            <a:ext cx="3550700" cy="244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07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solidFill>
                  <a:schemeClr val="tx1">
                    <a:lumMod val="65000"/>
                    <a:lumOff val="35000"/>
                  </a:schemeClr>
                </a:solidFill>
                <a:latin typeface="Candara" panose="020E0502030303020204" pitchFamily="34" charset="0"/>
              </a:rPr>
              <a:t>Vaļas brīžiem – citi darbi </a:t>
            </a:r>
            <a:endParaRPr lang="lv-LV" dirty="0">
              <a:solidFill>
                <a:schemeClr val="tx1">
                  <a:lumMod val="65000"/>
                  <a:lumOff val="35000"/>
                </a:schemeClr>
              </a:solidFill>
              <a:latin typeface="Candara" panose="020E0502030303020204" pitchFamily="34" charset="0"/>
            </a:endParaRPr>
          </a:p>
        </p:txBody>
      </p:sp>
      <p:sp>
        <p:nvSpPr>
          <p:cNvPr id="3" name="TextBox 2"/>
          <p:cNvSpPr txBox="1"/>
          <p:nvPr/>
        </p:nvSpPr>
        <p:spPr>
          <a:xfrm>
            <a:off x="1625866" y="2808160"/>
            <a:ext cx="8940268" cy="523220"/>
          </a:xfrm>
          <a:prstGeom prst="rect">
            <a:avLst/>
          </a:prstGeom>
          <a:noFill/>
        </p:spPr>
        <p:txBody>
          <a:bodyPr wrap="none" rtlCol="0">
            <a:spAutoFit/>
          </a:bodyPr>
          <a:lstStyle/>
          <a:p>
            <a:r>
              <a:rPr lang="lv-LV" sz="2800" dirty="0" smtClean="0">
                <a:solidFill>
                  <a:schemeClr val="tx1">
                    <a:lumMod val="65000"/>
                    <a:lumOff val="35000"/>
                  </a:schemeClr>
                </a:solidFill>
                <a:latin typeface="Candara" panose="020E0502030303020204" pitchFamily="34" charset="0"/>
              </a:rPr>
              <a:t>Rokdarbi: adīšana, tamborēšana, izšūšana, šūšana, aušana</a:t>
            </a:r>
            <a:endParaRPr lang="lv-LV" sz="2800" dirty="0">
              <a:solidFill>
                <a:schemeClr val="tx1">
                  <a:lumMod val="65000"/>
                  <a:lumOff val="35000"/>
                </a:schemeClr>
              </a:solidFill>
              <a:latin typeface="Candara" panose="020E0502030303020204" pitchFamily="34" charset="0"/>
            </a:endParaRPr>
          </a:p>
        </p:txBody>
      </p:sp>
      <p:sp>
        <p:nvSpPr>
          <p:cNvPr id="4" name="TextBox 3"/>
          <p:cNvSpPr txBox="1"/>
          <p:nvPr/>
        </p:nvSpPr>
        <p:spPr>
          <a:xfrm>
            <a:off x="2490651" y="3399099"/>
            <a:ext cx="3793026" cy="707886"/>
          </a:xfrm>
          <a:prstGeom prst="rect">
            <a:avLst/>
          </a:prstGeom>
          <a:noFill/>
        </p:spPr>
        <p:txBody>
          <a:bodyPr wrap="none" rtlCol="0">
            <a:spAutoFit/>
          </a:bodyPr>
          <a:lstStyle/>
          <a:p>
            <a:r>
              <a:rPr lang="lv-LV" sz="4000" dirty="0" smtClean="0">
                <a:solidFill>
                  <a:schemeClr val="tx1">
                    <a:lumMod val="65000"/>
                    <a:lumOff val="35000"/>
                  </a:schemeClr>
                </a:solidFill>
                <a:latin typeface="Candara" panose="020E0502030303020204" pitchFamily="34" charset="0"/>
              </a:rPr>
              <a:t>Ziedu audzēšana</a:t>
            </a:r>
            <a:endParaRPr lang="lv-LV" sz="4000" dirty="0">
              <a:solidFill>
                <a:schemeClr val="tx1">
                  <a:lumMod val="65000"/>
                  <a:lumOff val="35000"/>
                </a:schemeClr>
              </a:solidFill>
              <a:latin typeface="Candara" panose="020E0502030303020204" pitchFamily="34" charset="0"/>
            </a:endParaRPr>
          </a:p>
        </p:txBody>
      </p:sp>
      <p:sp>
        <p:nvSpPr>
          <p:cNvPr id="5" name="TextBox 4"/>
          <p:cNvSpPr txBox="1"/>
          <p:nvPr/>
        </p:nvSpPr>
        <p:spPr>
          <a:xfrm>
            <a:off x="4785630" y="4032069"/>
            <a:ext cx="6110968" cy="1569660"/>
          </a:xfrm>
          <a:prstGeom prst="rect">
            <a:avLst/>
          </a:prstGeom>
          <a:noFill/>
        </p:spPr>
        <p:txBody>
          <a:bodyPr wrap="none" rtlCol="0">
            <a:spAutoFit/>
          </a:bodyPr>
          <a:lstStyle/>
          <a:p>
            <a:r>
              <a:rPr lang="lv-LV" sz="9600" dirty="0">
                <a:solidFill>
                  <a:schemeClr val="tx1">
                    <a:lumMod val="65000"/>
                    <a:lumOff val="35000"/>
                  </a:schemeClr>
                </a:solidFill>
                <a:latin typeface="Candara" panose="020E0502030303020204" pitchFamily="34" charset="0"/>
              </a:rPr>
              <a:t>D</a:t>
            </a:r>
            <a:r>
              <a:rPr lang="lv-LV" sz="9600" dirty="0" smtClean="0">
                <a:solidFill>
                  <a:schemeClr val="tx1">
                    <a:lumMod val="65000"/>
                    <a:lumOff val="35000"/>
                  </a:schemeClr>
                </a:solidFill>
                <a:latin typeface="Candara" panose="020E0502030303020204" pitchFamily="34" charset="0"/>
              </a:rPr>
              <a:t>ziedāšana</a:t>
            </a:r>
            <a:endParaRPr lang="lv-LV" sz="9600" dirty="0">
              <a:solidFill>
                <a:schemeClr val="tx1">
                  <a:lumMod val="65000"/>
                  <a:lumOff val="35000"/>
                </a:schemeClr>
              </a:solidFill>
              <a:latin typeface="Candara" panose="020E0502030303020204" pitchFamily="34" charset="0"/>
            </a:endParaRPr>
          </a:p>
        </p:txBody>
      </p:sp>
    </p:spTree>
    <p:extLst>
      <p:ext uri="{BB962C8B-B14F-4D97-AF65-F5344CB8AC3E}">
        <p14:creationId xmlns:p14="http://schemas.microsoft.com/office/powerpoint/2010/main" val="1932087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718" y="785046"/>
            <a:ext cx="1040670"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Adīšana</a:t>
            </a:r>
            <a:endParaRPr lang="lv-LV" sz="2000" dirty="0">
              <a:solidFill>
                <a:schemeClr val="tx1">
                  <a:lumMod val="65000"/>
                  <a:lumOff val="35000"/>
                </a:schemeClr>
              </a:solidFill>
              <a:latin typeface="Candara" panose="020E0502030303020204" pitchFamily="34" charset="0"/>
            </a:endParaRPr>
          </a:p>
        </p:txBody>
      </p:sp>
      <p:pic>
        <p:nvPicPr>
          <p:cNvPr id="6146" name="Picture 2" descr="http://4.bp.blogspot.com/-Bk3HPmUGEU0/USirCuv1dgI/AAAAAAAAAoE/9cwLGy9JNpQ/s1600/vecmammas+cimdi+%282%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97" r="20252"/>
          <a:stretch/>
        </p:blipFill>
        <p:spPr bwMode="auto">
          <a:xfrm>
            <a:off x="1237223" y="717763"/>
            <a:ext cx="3013165" cy="2922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33488" y="2177432"/>
            <a:ext cx="1501308" cy="369332"/>
          </a:xfrm>
          <a:prstGeom prst="rect">
            <a:avLst/>
          </a:prstGeom>
          <a:noFill/>
        </p:spPr>
        <p:txBody>
          <a:bodyPr wrap="none" rtlCol="0">
            <a:spAutoFit/>
          </a:bodyPr>
          <a:lstStyle/>
          <a:p>
            <a:r>
              <a:rPr lang="lv-LV" dirty="0" smtClean="0">
                <a:solidFill>
                  <a:schemeClr val="tx1">
                    <a:lumMod val="65000"/>
                    <a:lumOff val="35000"/>
                  </a:schemeClr>
                </a:solidFill>
                <a:latin typeface="Candara" panose="020E0502030303020204" pitchFamily="34" charset="0"/>
              </a:rPr>
              <a:t>Tamborēšana</a:t>
            </a:r>
            <a:endParaRPr lang="lv-LV" dirty="0">
              <a:solidFill>
                <a:schemeClr val="tx1">
                  <a:lumMod val="65000"/>
                  <a:lumOff val="35000"/>
                </a:schemeClr>
              </a:solidFill>
              <a:latin typeface="Candara" panose="020E0502030303020204" pitchFamily="34" charset="0"/>
            </a:endParaRPr>
          </a:p>
        </p:txBody>
      </p:sp>
      <p:pic>
        <p:nvPicPr>
          <p:cNvPr id="6148" name="Picture 4" descr="http://www.crochetconcupiscence.com/wp-content/uploads/2012/02/crochet-col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514" y="714489"/>
            <a:ext cx="3607257" cy="2925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2881" y="3875784"/>
            <a:ext cx="1117614"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Izšūšana</a:t>
            </a:r>
            <a:endParaRPr lang="lv-LV" sz="2000" dirty="0">
              <a:solidFill>
                <a:schemeClr val="tx1">
                  <a:lumMod val="65000"/>
                  <a:lumOff val="35000"/>
                </a:schemeClr>
              </a:solidFill>
              <a:latin typeface="Candara" panose="020E0502030303020204" pitchFamily="34" charset="0"/>
            </a:endParaRPr>
          </a:p>
        </p:txBody>
      </p:sp>
      <p:pic>
        <p:nvPicPr>
          <p:cNvPr id="6150" name="Picture 6" descr="http://3.bp.blogspot.com/_467FNMk6aLM/TCpMMSAlkUI/AAAAAAAACBw/MHr8p5GE8OI/s1600/iz%C5%A1uvumi+%284%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7942" y="3862640"/>
            <a:ext cx="2879829" cy="23398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549680">
            <a:off x="3086956" y="4362745"/>
            <a:ext cx="954107"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Šūšana</a:t>
            </a:r>
            <a:endParaRPr lang="lv-LV" sz="2000" dirty="0">
              <a:solidFill>
                <a:schemeClr val="tx1">
                  <a:lumMod val="65000"/>
                  <a:lumOff val="35000"/>
                </a:schemeClr>
              </a:solidFill>
              <a:latin typeface="Candara" panose="020E0502030303020204" pitchFamily="34" charset="0"/>
            </a:endParaRPr>
          </a:p>
        </p:txBody>
      </p:sp>
      <p:pic>
        <p:nvPicPr>
          <p:cNvPr id="2050" name="Picture 2" descr="http://upload.wikimedia.org/wikipedia/commons/3/38/Patchwork_check_tablecloth_corn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223" y="3862639"/>
            <a:ext cx="3119814" cy="23398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6200000">
            <a:off x="4845679" y="4610046"/>
            <a:ext cx="981359"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Aušana</a:t>
            </a:r>
            <a:endParaRPr lang="lv-LV" sz="2000" dirty="0">
              <a:solidFill>
                <a:schemeClr val="tx1">
                  <a:lumMod val="65000"/>
                  <a:lumOff val="35000"/>
                </a:schemeClr>
              </a:solidFill>
              <a:latin typeface="Candara" panose="020E0502030303020204" pitchFamily="34" charset="0"/>
            </a:endParaRPr>
          </a:p>
        </p:txBody>
      </p:sp>
      <p:pic>
        <p:nvPicPr>
          <p:cNvPr id="2052" name="Picture 4" descr="http://3.bp.blogspot.com/-AKcSBjzSDNU/T4CuHi9A0MI/AAAAAAAAAVE/yYK2aGocb04/s1600/210320125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5264" y="3862640"/>
            <a:ext cx="3119814" cy="23398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15316" y="2052770"/>
            <a:ext cx="1994457" cy="400110"/>
          </a:xfrm>
          <a:prstGeom prst="rect">
            <a:avLst/>
          </a:prstGeom>
          <a:noFill/>
        </p:spPr>
        <p:txBody>
          <a:bodyPr wrap="none" rtlCol="0">
            <a:spAutoFit/>
          </a:bodyPr>
          <a:lstStyle/>
          <a:p>
            <a:r>
              <a:rPr lang="lv-LV" sz="2000" dirty="0" smtClean="0">
                <a:solidFill>
                  <a:schemeClr val="tx1">
                    <a:lumMod val="65000"/>
                    <a:lumOff val="35000"/>
                  </a:schemeClr>
                </a:solidFill>
                <a:latin typeface="Candara" panose="020E0502030303020204" pitchFamily="34" charset="0"/>
              </a:rPr>
              <a:t>Ziedu audzēšana</a:t>
            </a:r>
            <a:endParaRPr lang="lv-LV" sz="2000" dirty="0">
              <a:solidFill>
                <a:schemeClr val="tx1">
                  <a:lumMod val="65000"/>
                  <a:lumOff val="35000"/>
                </a:schemeClr>
              </a:solidFill>
              <a:latin typeface="Candara" panose="020E0502030303020204" pitchFamily="34" charset="0"/>
            </a:endParaRPr>
          </a:p>
        </p:txBody>
      </p:sp>
      <p:pic>
        <p:nvPicPr>
          <p:cNvPr id="8" name="Picture 7"/>
          <p:cNvPicPr>
            <a:picLocks noChangeAspect="1"/>
          </p:cNvPicPr>
          <p:nvPr/>
        </p:nvPicPr>
        <p:blipFill>
          <a:blip r:embed="rId7"/>
          <a:stretch>
            <a:fillRect/>
          </a:stretch>
        </p:blipFill>
        <p:spPr>
          <a:xfrm>
            <a:off x="4512792" y="1245904"/>
            <a:ext cx="2736539" cy="2394471"/>
          </a:xfrm>
          <a:prstGeom prst="rect">
            <a:avLst/>
          </a:prstGeom>
        </p:spPr>
      </p:pic>
    </p:spTree>
    <p:extLst>
      <p:ext uri="{BB962C8B-B14F-4D97-AF65-F5344CB8AC3E}">
        <p14:creationId xmlns:p14="http://schemas.microsoft.com/office/powerpoint/2010/main" val="2141254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2830" y="7598212"/>
            <a:ext cx="6096000" cy="981423"/>
          </a:xfrm>
          <a:prstGeom prst="rect">
            <a:avLst/>
          </a:prstGeom>
        </p:spPr>
        <p:txBody>
          <a:bodyPr>
            <a:spAutoFit/>
          </a:bodyPr>
          <a:lstStyle/>
          <a:p>
            <a:pPr>
              <a:lnSpc>
                <a:spcPct val="107000"/>
              </a:lnSpc>
              <a:spcAft>
                <a:spcPts val="800"/>
              </a:spcAft>
            </a:pPr>
            <a:r>
              <a:rPr lang="lv-LV" dirty="0" smtClean="0">
                <a:effectLst/>
                <a:latin typeface="Calibri" panose="020F0502020204030204" pitchFamily="34" charset="0"/>
                <a:ea typeface="Calibri" panose="020F0502020204030204" pitchFamily="34" charset="0"/>
                <a:cs typeface="Times New Roman" panose="02020603050405020304" pitchFamily="18" charset="0"/>
              </a:rPr>
              <a:t>Mana māmiņa bija strādīga un ticīga. Viņai patika dziedāt, meistarot rokdarbus, audzēt puķes, labi padevās ēst gatavošana un šūšana. </a:t>
            </a:r>
            <a:endParaRPr lang="lv-LV"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627" y="898910"/>
            <a:ext cx="9926405" cy="4559497"/>
          </a:xfrm>
          <a:prstGeom prst="rect">
            <a:avLst/>
          </a:prstGeom>
        </p:spPr>
      </p:pic>
    </p:spTree>
    <p:extLst>
      <p:ext uri="{BB962C8B-B14F-4D97-AF65-F5344CB8AC3E}">
        <p14:creationId xmlns:p14="http://schemas.microsoft.com/office/powerpoint/2010/main" val="3585042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536" y="1235167"/>
            <a:ext cx="9884229" cy="4154984"/>
          </a:xfrm>
          <a:prstGeom prst="rect">
            <a:avLst/>
          </a:prstGeom>
        </p:spPr>
        <p:txBody>
          <a:bodyPr wrap="square">
            <a:spAutoFit/>
          </a:bodyPr>
          <a:lstStyle/>
          <a:p>
            <a:r>
              <a:rPr lang="lv-LV" sz="6600" dirty="0">
                <a:solidFill>
                  <a:schemeClr val="tx1">
                    <a:lumMod val="65000"/>
                    <a:lumOff val="35000"/>
                  </a:schemeClr>
                </a:solidFill>
                <a:latin typeface="Candara" panose="020E0502030303020204" pitchFamily="34" charset="0"/>
              </a:rPr>
              <a:t>Gaiša, gaiša uguns deg</a:t>
            </a:r>
            <a:br>
              <a:rPr lang="lv-LV" sz="6600" dirty="0">
                <a:solidFill>
                  <a:schemeClr val="tx1">
                    <a:lumMod val="65000"/>
                    <a:lumOff val="35000"/>
                  </a:schemeClr>
                </a:solidFill>
                <a:latin typeface="Candara" panose="020E0502030303020204" pitchFamily="34" charset="0"/>
              </a:rPr>
            </a:br>
            <a:r>
              <a:rPr lang="lv-LV" sz="6600" dirty="0" smtClean="0">
                <a:solidFill>
                  <a:schemeClr val="tx1">
                    <a:lumMod val="65000"/>
                    <a:lumOff val="35000"/>
                  </a:schemeClr>
                </a:solidFill>
                <a:latin typeface="Candara" panose="020E0502030303020204" pitchFamily="34" charset="0"/>
              </a:rPr>
              <a:t>Tumšajā kaktiņā:</a:t>
            </a:r>
            <a:r>
              <a:rPr lang="lv-LV" sz="6600" dirty="0">
                <a:solidFill>
                  <a:schemeClr val="tx1">
                    <a:lumMod val="65000"/>
                    <a:lumOff val="35000"/>
                  </a:schemeClr>
                </a:solidFill>
                <a:latin typeface="Candara" panose="020E0502030303020204" pitchFamily="34" charset="0"/>
              </a:rPr>
              <a:t/>
            </a:r>
            <a:br>
              <a:rPr lang="lv-LV" sz="6600" dirty="0">
                <a:solidFill>
                  <a:schemeClr val="tx1">
                    <a:lumMod val="65000"/>
                    <a:lumOff val="35000"/>
                  </a:schemeClr>
                </a:solidFill>
                <a:latin typeface="Candara" panose="020E0502030303020204" pitchFamily="34" charset="0"/>
              </a:rPr>
            </a:br>
            <a:r>
              <a:rPr lang="lv-LV" sz="6600" dirty="0">
                <a:solidFill>
                  <a:schemeClr val="tx1">
                    <a:lumMod val="65000"/>
                    <a:lumOff val="35000"/>
                  </a:schemeClr>
                </a:solidFill>
                <a:latin typeface="Candara" panose="020E0502030303020204" pitchFamily="34" charset="0"/>
              </a:rPr>
              <a:t>Tur Laimiņa mūžu raksta</a:t>
            </a:r>
            <a:br>
              <a:rPr lang="lv-LV" sz="6600" dirty="0">
                <a:solidFill>
                  <a:schemeClr val="tx1">
                    <a:lumMod val="65000"/>
                    <a:lumOff val="35000"/>
                  </a:schemeClr>
                </a:solidFill>
                <a:latin typeface="Candara" panose="020E0502030303020204" pitchFamily="34" charset="0"/>
              </a:rPr>
            </a:br>
            <a:r>
              <a:rPr lang="lv-LV" sz="6600" dirty="0">
                <a:solidFill>
                  <a:schemeClr val="tx1">
                    <a:lumMod val="65000"/>
                    <a:lumOff val="35000"/>
                  </a:schemeClr>
                </a:solidFill>
                <a:latin typeface="Candara" panose="020E0502030303020204" pitchFamily="34" charset="0"/>
              </a:rPr>
              <a:t>Mazajam bērniņam.</a:t>
            </a:r>
          </a:p>
        </p:txBody>
      </p:sp>
      <p:pic>
        <p:nvPicPr>
          <p:cNvPr id="5" name="Picture 4" descr="http://upload.wikimedia.org/wikipedia/commons/d/d1/Lu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3324" y="1235167"/>
            <a:ext cx="2300516" cy="11422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life-move.ru/wp-content/uploads/2013/09/mladenets.png"/>
          <p:cNvPicPr>
            <a:picLocks noChangeAspect="1" noChangeArrowheads="1"/>
          </p:cNvPicPr>
          <p:nvPr/>
        </p:nvPicPr>
        <p:blipFill rotWithShape="1">
          <a:blip r:embed="rId4">
            <a:extLst>
              <a:ext uri="{28A0092B-C50C-407E-A947-70E740481C1C}">
                <a14:useLocalDpi xmlns:a14="http://schemas.microsoft.com/office/drawing/2010/main" val="0"/>
              </a:ext>
            </a:extLst>
          </a:blip>
          <a:srcRect t="21789" b="14050"/>
          <a:stretch/>
        </p:blipFill>
        <p:spPr bwMode="auto">
          <a:xfrm>
            <a:off x="4736148" y="4270943"/>
            <a:ext cx="3676333" cy="156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49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r="718" b="6090"/>
          <a:stretch/>
        </p:blipFill>
        <p:spPr>
          <a:xfrm>
            <a:off x="1272037" y="797359"/>
            <a:ext cx="4736877" cy="4540996"/>
          </a:xfrm>
          <a:prstGeom prst="rect">
            <a:avLst/>
          </a:prstGeom>
        </p:spPr>
      </p:pic>
      <p:pic>
        <p:nvPicPr>
          <p:cNvPr id="13" name="Picture 12"/>
          <p:cNvPicPr>
            <a:picLocks noChangeAspect="1"/>
          </p:cNvPicPr>
          <p:nvPr/>
        </p:nvPicPr>
        <p:blipFill>
          <a:blip r:embed="rId3"/>
          <a:stretch>
            <a:fillRect/>
          </a:stretch>
        </p:blipFill>
        <p:spPr>
          <a:xfrm>
            <a:off x="6313714" y="796441"/>
            <a:ext cx="4737003" cy="4541914"/>
          </a:xfrm>
          <a:prstGeom prst="rect">
            <a:avLst/>
          </a:prstGeom>
        </p:spPr>
      </p:pic>
    </p:spTree>
    <p:extLst>
      <p:ext uri="{BB962C8B-B14F-4D97-AF65-F5344CB8AC3E}">
        <p14:creationId xmlns:p14="http://schemas.microsoft.com/office/powerpoint/2010/main" val="3016671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02902" y="1495139"/>
            <a:ext cx="8755418" cy="3366130"/>
            <a:chOff x="1210720" y="1033585"/>
            <a:chExt cx="8755418" cy="3366130"/>
          </a:xfrm>
        </p:grpSpPr>
        <p:pic>
          <p:nvPicPr>
            <p:cNvPr id="2" name="Picture 1"/>
            <p:cNvPicPr>
              <a:picLocks noChangeAspect="1"/>
            </p:cNvPicPr>
            <p:nvPr/>
          </p:nvPicPr>
          <p:blipFill>
            <a:blip r:embed="rId2"/>
            <a:stretch>
              <a:fillRect/>
            </a:stretch>
          </p:blipFill>
          <p:spPr>
            <a:xfrm>
              <a:off x="1210720" y="1036122"/>
              <a:ext cx="1753153" cy="1680951"/>
            </a:xfrm>
            <a:prstGeom prst="rect">
              <a:avLst/>
            </a:prstGeom>
          </p:spPr>
        </p:pic>
        <p:pic>
          <p:nvPicPr>
            <p:cNvPr id="4" name="Picture 3"/>
            <p:cNvPicPr>
              <a:picLocks noChangeAspect="1"/>
            </p:cNvPicPr>
            <p:nvPr/>
          </p:nvPicPr>
          <p:blipFill>
            <a:blip r:embed="rId3"/>
            <a:stretch>
              <a:fillRect/>
            </a:stretch>
          </p:blipFill>
          <p:spPr>
            <a:xfrm>
              <a:off x="1214169" y="2717073"/>
              <a:ext cx="1749704" cy="1682642"/>
            </a:xfrm>
            <a:prstGeom prst="rect">
              <a:avLst/>
            </a:prstGeom>
          </p:spPr>
        </p:pic>
        <p:pic>
          <p:nvPicPr>
            <p:cNvPr id="5" name="Picture 4"/>
            <p:cNvPicPr>
              <a:picLocks noChangeAspect="1"/>
            </p:cNvPicPr>
            <p:nvPr/>
          </p:nvPicPr>
          <p:blipFill>
            <a:blip r:embed="rId2"/>
            <a:stretch>
              <a:fillRect/>
            </a:stretch>
          </p:blipFill>
          <p:spPr>
            <a:xfrm>
              <a:off x="2963873" y="1036122"/>
              <a:ext cx="1753153" cy="1680951"/>
            </a:xfrm>
            <a:prstGeom prst="rect">
              <a:avLst/>
            </a:prstGeom>
          </p:spPr>
        </p:pic>
        <p:pic>
          <p:nvPicPr>
            <p:cNvPr id="6" name="Picture 5"/>
            <p:cNvPicPr>
              <a:picLocks noChangeAspect="1"/>
            </p:cNvPicPr>
            <p:nvPr/>
          </p:nvPicPr>
          <p:blipFill>
            <a:blip r:embed="rId2"/>
            <a:stretch>
              <a:fillRect/>
            </a:stretch>
          </p:blipFill>
          <p:spPr>
            <a:xfrm>
              <a:off x="2963873" y="2717918"/>
              <a:ext cx="1753153" cy="1680951"/>
            </a:xfrm>
            <a:prstGeom prst="rect">
              <a:avLst/>
            </a:prstGeom>
          </p:spPr>
        </p:pic>
        <p:pic>
          <p:nvPicPr>
            <p:cNvPr id="7" name="Picture 6"/>
            <p:cNvPicPr>
              <a:picLocks noChangeAspect="1"/>
            </p:cNvPicPr>
            <p:nvPr/>
          </p:nvPicPr>
          <p:blipFill>
            <a:blip r:embed="rId2"/>
            <a:stretch>
              <a:fillRect/>
            </a:stretch>
          </p:blipFill>
          <p:spPr>
            <a:xfrm>
              <a:off x="4713577" y="1035276"/>
              <a:ext cx="1753153" cy="1680951"/>
            </a:xfrm>
            <a:prstGeom prst="rect">
              <a:avLst/>
            </a:prstGeom>
          </p:spPr>
        </p:pic>
        <p:pic>
          <p:nvPicPr>
            <p:cNvPr id="8" name="Picture 7"/>
            <p:cNvPicPr>
              <a:picLocks noChangeAspect="1"/>
            </p:cNvPicPr>
            <p:nvPr/>
          </p:nvPicPr>
          <p:blipFill>
            <a:blip r:embed="rId3"/>
            <a:stretch>
              <a:fillRect/>
            </a:stretch>
          </p:blipFill>
          <p:spPr>
            <a:xfrm>
              <a:off x="4717026" y="2717072"/>
              <a:ext cx="1749704" cy="1682642"/>
            </a:xfrm>
            <a:prstGeom prst="rect">
              <a:avLst/>
            </a:prstGeom>
          </p:spPr>
        </p:pic>
        <p:pic>
          <p:nvPicPr>
            <p:cNvPr id="9" name="Picture 8"/>
            <p:cNvPicPr>
              <a:picLocks noChangeAspect="1"/>
            </p:cNvPicPr>
            <p:nvPr/>
          </p:nvPicPr>
          <p:blipFill>
            <a:blip r:embed="rId3"/>
            <a:stretch>
              <a:fillRect/>
            </a:stretch>
          </p:blipFill>
          <p:spPr>
            <a:xfrm>
              <a:off x="6466730" y="1033585"/>
              <a:ext cx="1749704" cy="1682642"/>
            </a:xfrm>
            <a:prstGeom prst="rect">
              <a:avLst/>
            </a:prstGeom>
          </p:spPr>
        </p:pic>
        <p:pic>
          <p:nvPicPr>
            <p:cNvPr id="10" name="Picture 9"/>
            <p:cNvPicPr>
              <a:picLocks noChangeAspect="1"/>
            </p:cNvPicPr>
            <p:nvPr/>
          </p:nvPicPr>
          <p:blipFill>
            <a:blip r:embed="rId3"/>
            <a:stretch>
              <a:fillRect/>
            </a:stretch>
          </p:blipFill>
          <p:spPr>
            <a:xfrm>
              <a:off x="6466730" y="2717072"/>
              <a:ext cx="1749704" cy="1682642"/>
            </a:xfrm>
            <a:prstGeom prst="rect">
              <a:avLst/>
            </a:prstGeom>
          </p:spPr>
        </p:pic>
        <p:pic>
          <p:nvPicPr>
            <p:cNvPr id="11" name="Picture 10"/>
            <p:cNvPicPr>
              <a:picLocks noChangeAspect="1"/>
            </p:cNvPicPr>
            <p:nvPr/>
          </p:nvPicPr>
          <p:blipFill>
            <a:blip r:embed="rId3"/>
            <a:stretch>
              <a:fillRect/>
            </a:stretch>
          </p:blipFill>
          <p:spPr>
            <a:xfrm>
              <a:off x="8216434" y="1033585"/>
              <a:ext cx="1749704" cy="1682642"/>
            </a:xfrm>
            <a:prstGeom prst="rect">
              <a:avLst/>
            </a:prstGeom>
          </p:spPr>
        </p:pic>
        <p:pic>
          <p:nvPicPr>
            <p:cNvPr id="12" name="Picture 11"/>
            <p:cNvPicPr>
              <a:picLocks noChangeAspect="1"/>
            </p:cNvPicPr>
            <p:nvPr/>
          </p:nvPicPr>
          <p:blipFill>
            <a:blip r:embed="rId3"/>
            <a:stretch>
              <a:fillRect/>
            </a:stretch>
          </p:blipFill>
          <p:spPr>
            <a:xfrm>
              <a:off x="8216434" y="2717072"/>
              <a:ext cx="1749704" cy="1682642"/>
            </a:xfrm>
            <a:prstGeom prst="rect">
              <a:avLst/>
            </a:prstGeom>
          </p:spPr>
        </p:pic>
      </p:grpSp>
    </p:spTree>
    <p:extLst>
      <p:ext uri="{BB962C8B-B14F-4D97-AF65-F5344CB8AC3E}">
        <p14:creationId xmlns:p14="http://schemas.microsoft.com/office/powerpoint/2010/main" val="121799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rmm.lv/wp-content/uploads/2013/12/Dziesmu-kalde_puzurs_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2" y="2627179"/>
            <a:ext cx="3677192" cy="28815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www.svetkulaiks.lv/assets/phpthumb/phpThumb.php?src=/content/blogs_lv/8a14599d25f4de74c9655d17f3f02074.jpg&amp;w=420&amp;h=&amp;iar=0&amp;q=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631" y="2633357"/>
            <a:ext cx="2885581" cy="2885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lv-LV" dirty="0" smtClean="0">
                <a:solidFill>
                  <a:schemeClr val="tx1">
                    <a:lumMod val="65000"/>
                    <a:lumOff val="35000"/>
                  </a:schemeClr>
                </a:solidFill>
                <a:latin typeface="Candara" panose="020E0502030303020204" pitchFamily="34" charset="0"/>
              </a:rPr>
              <a:t>Kādiem svētkiem tiek gatavoti šie rotājumi?</a:t>
            </a:r>
            <a:endParaRPr lang="lv-LV" dirty="0">
              <a:solidFill>
                <a:schemeClr val="tx1">
                  <a:lumMod val="65000"/>
                  <a:lumOff val="35000"/>
                </a:schemeClr>
              </a:solidFill>
              <a:latin typeface="Candara" panose="020E0502030303020204" pitchFamily="34" charset="0"/>
            </a:endParaRPr>
          </a:p>
        </p:txBody>
      </p:sp>
      <p:pic>
        <p:nvPicPr>
          <p:cNvPr id="6" name="Picture 8" descr="http://www.blackbox.lv/bildes/puzuri/puzuri_l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64" t="7602" r="15409"/>
          <a:stretch/>
        </p:blipFill>
        <p:spPr bwMode="auto">
          <a:xfrm>
            <a:off x="8206249" y="2627179"/>
            <a:ext cx="2882537" cy="289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107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lv-LV" dirty="0" smtClean="0">
                <a:solidFill>
                  <a:schemeClr val="tx1">
                    <a:lumMod val="65000"/>
                    <a:lumOff val="35000"/>
                  </a:schemeClr>
                </a:solidFill>
                <a:latin typeface="Candara" panose="020E0502030303020204" pitchFamily="34" charset="0"/>
              </a:rPr>
              <a:t>Paldies par uzmanību!</a:t>
            </a:r>
            <a:endParaRPr lang="lv-LV" dirty="0">
              <a:solidFill>
                <a:schemeClr val="tx1">
                  <a:lumMod val="65000"/>
                  <a:lumOff val="35000"/>
                </a:schemeClr>
              </a:solidFill>
              <a:latin typeface="Candara" panose="020E0502030303020204" pitchFamily="34" charset="0"/>
            </a:endParaRPr>
          </a:p>
        </p:txBody>
      </p:sp>
      <p:sp>
        <p:nvSpPr>
          <p:cNvPr id="3" name="Subtitle 2"/>
          <p:cNvSpPr>
            <a:spLocks noGrp="1"/>
          </p:cNvSpPr>
          <p:nvPr>
            <p:ph type="subTitle" idx="1"/>
          </p:nvPr>
        </p:nvSpPr>
        <p:spPr/>
        <p:txBody>
          <a:bodyPr/>
          <a:lstStyle/>
          <a:p>
            <a:r>
              <a:rPr lang="lv-LV" dirty="0" smtClean="0">
                <a:solidFill>
                  <a:schemeClr val="tx1">
                    <a:lumMod val="65000"/>
                    <a:lumOff val="35000"/>
                  </a:schemeClr>
                </a:solidFill>
                <a:latin typeface="Candara" panose="020E0502030303020204" pitchFamily="34" charset="0"/>
              </a:rPr>
              <a:t>Uz tikšanos nākamajā nodarbībā.</a:t>
            </a:r>
            <a:endParaRPr lang="lv-LV" dirty="0">
              <a:solidFill>
                <a:schemeClr val="tx1">
                  <a:lumMod val="65000"/>
                  <a:lumOff val="35000"/>
                </a:schemeClr>
              </a:solidFill>
              <a:latin typeface="Candara" panose="020E0502030303020204" pitchFamily="34" charset="0"/>
            </a:endParaRPr>
          </a:p>
        </p:txBody>
      </p:sp>
      <p:pic>
        <p:nvPicPr>
          <p:cNvPr id="4" name="Picture 8" descr="http://www.blackbox.lv/bildes/puzuri/puzuri_l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888" y="4102321"/>
            <a:ext cx="1736687" cy="129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75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6183" y="1428206"/>
            <a:ext cx="8485015" cy="3970318"/>
          </a:xfrm>
          <a:prstGeom prst="rect">
            <a:avLst/>
          </a:prstGeom>
          <a:noFill/>
        </p:spPr>
        <p:txBody>
          <a:bodyPr wrap="none" rtlCol="0">
            <a:spAutoFit/>
          </a:bodyPr>
          <a:lstStyle/>
          <a:p>
            <a:pPr marL="342900" indent="-342900">
              <a:buAutoNum type="arabicPeriod"/>
            </a:pPr>
            <a:r>
              <a:rPr lang="lv-LV" dirty="0" smtClean="0">
                <a:solidFill>
                  <a:schemeClr val="tx1">
                    <a:lumMod val="65000"/>
                    <a:lumOff val="35000"/>
                  </a:schemeClr>
                </a:solidFill>
                <a:latin typeface="Candara" panose="020E0502030303020204" pitchFamily="34" charset="0"/>
              </a:rPr>
              <a:t>Kādā gadalaikā piedzima Antons </a:t>
            </a:r>
            <a:r>
              <a:rPr lang="lv-LV" dirty="0" err="1" smtClean="0">
                <a:solidFill>
                  <a:schemeClr val="tx1">
                    <a:lumMod val="65000"/>
                    <a:lumOff val="35000"/>
                  </a:schemeClr>
                </a:solidFill>
                <a:latin typeface="Candara" panose="020E0502030303020204" pitchFamily="34" charset="0"/>
              </a:rPr>
              <a:t>Kūkojs</a:t>
            </a:r>
            <a:r>
              <a:rPr lang="lv-LV" dirty="0" smtClean="0">
                <a:solidFill>
                  <a:schemeClr val="tx1">
                    <a:lumMod val="65000"/>
                    <a:lumOff val="35000"/>
                  </a:schemeClr>
                </a:solidFill>
                <a:latin typeface="Candara" panose="020E0502030303020204" pitchFamily="34" charset="0"/>
              </a:rPr>
              <a:t>? Pirms kādiem svētkiem?</a:t>
            </a:r>
          </a:p>
          <a:p>
            <a:pPr marL="342900" indent="-342900">
              <a:buAutoNum type="arabicPeriod"/>
            </a:pPr>
            <a:r>
              <a:rPr lang="lv-LV" dirty="0" smtClean="0">
                <a:solidFill>
                  <a:schemeClr val="tx1">
                    <a:lumMod val="65000"/>
                    <a:lumOff val="35000"/>
                  </a:schemeClr>
                </a:solidFill>
                <a:latin typeface="Candara" panose="020E0502030303020204" pitchFamily="34" charset="0"/>
              </a:rPr>
              <a:t>Kā sauca Antona māmiņu?</a:t>
            </a:r>
          </a:p>
          <a:p>
            <a:pPr marL="342900" indent="-342900">
              <a:buAutoNum type="arabicPeriod"/>
            </a:pPr>
            <a:r>
              <a:rPr lang="lv-LV" dirty="0" smtClean="0">
                <a:solidFill>
                  <a:schemeClr val="tx1">
                    <a:lumMod val="65000"/>
                    <a:lumOff val="35000"/>
                  </a:schemeClr>
                </a:solidFill>
                <a:latin typeface="Candara" panose="020E0502030303020204" pitchFamily="34" charset="0"/>
              </a:rPr>
              <a:t>Kā sauca Antona tēti?</a:t>
            </a:r>
          </a:p>
          <a:p>
            <a:pPr marL="342900" indent="-342900">
              <a:buAutoNum type="arabicPeriod"/>
            </a:pPr>
            <a:r>
              <a:rPr lang="lv-LV" dirty="0" smtClean="0">
                <a:solidFill>
                  <a:schemeClr val="tx1">
                    <a:lumMod val="65000"/>
                    <a:lumOff val="35000"/>
                  </a:schemeClr>
                </a:solidFill>
                <a:latin typeface="Candara" panose="020E0502030303020204" pitchFamily="34" charset="0"/>
              </a:rPr>
              <a:t>Kādus darbus prata Antona māmiņa (varētu būt mēmais šovs)?</a:t>
            </a:r>
          </a:p>
          <a:p>
            <a:pPr marL="342900" indent="-342900">
              <a:buAutoNum type="arabicPeriod"/>
            </a:pPr>
            <a:r>
              <a:rPr lang="lv-LV" dirty="0" smtClean="0">
                <a:solidFill>
                  <a:schemeClr val="tx1">
                    <a:lumMod val="65000"/>
                    <a:lumOff val="35000"/>
                  </a:schemeClr>
                </a:solidFill>
                <a:latin typeface="Candara" panose="020E0502030303020204" pitchFamily="34" charset="0"/>
              </a:rPr>
              <a:t>Kāda bija viņai ļoti patīkama nodarbe?</a:t>
            </a:r>
          </a:p>
          <a:p>
            <a:pPr marL="342900" indent="-342900">
              <a:buAutoNum type="arabicPeriod"/>
            </a:pPr>
            <a:r>
              <a:rPr lang="lv-LV" dirty="0" smtClean="0">
                <a:solidFill>
                  <a:schemeClr val="tx1">
                    <a:lumMod val="65000"/>
                    <a:lumOff val="35000"/>
                  </a:schemeClr>
                </a:solidFill>
                <a:latin typeface="Candara" panose="020E0502030303020204" pitchFamily="34" charset="0"/>
              </a:rPr>
              <a:t>Kādu amatu prata Antona tētis?</a:t>
            </a:r>
          </a:p>
          <a:p>
            <a:pPr marL="342900" indent="-342900">
              <a:buAutoNum type="arabicPeriod"/>
            </a:pPr>
            <a:r>
              <a:rPr lang="lv-LV" dirty="0" smtClean="0">
                <a:solidFill>
                  <a:schemeClr val="tx1">
                    <a:lumMod val="65000"/>
                    <a:lumOff val="35000"/>
                  </a:schemeClr>
                </a:solidFill>
                <a:latin typeface="Candara" panose="020E0502030303020204" pitchFamily="34" charset="0"/>
              </a:rPr>
              <a:t>Kur mūsdienās var sastapties ar šo amatu? Kāpēc tas joprojām ir vēl nepieciešams?</a:t>
            </a:r>
          </a:p>
          <a:p>
            <a:pPr marL="342900" indent="-342900">
              <a:buAutoNum type="arabicPeriod"/>
            </a:pPr>
            <a:r>
              <a:rPr lang="lv-LV" dirty="0" smtClean="0">
                <a:solidFill>
                  <a:schemeClr val="tx1">
                    <a:lumMod val="65000"/>
                    <a:lumOff val="35000"/>
                  </a:schemeClr>
                </a:solidFill>
                <a:latin typeface="Candara" panose="020E0502030303020204" pitchFamily="34" charset="0"/>
              </a:rPr>
              <a:t>Kāda ir tava tēta nodarbošanās un vaļas prieki?</a:t>
            </a:r>
          </a:p>
          <a:p>
            <a:pPr marL="342900" indent="-342900">
              <a:buAutoNum type="arabicPeriod"/>
            </a:pPr>
            <a:r>
              <a:rPr lang="lv-LV" dirty="0" smtClean="0">
                <a:solidFill>
                  <a:schemeClr val="tx1">
                    <a:lumMod val="65000"/>
                    <a:lumOff val="35000"/>
                  </a:schemeClr>
                </a:solidFill>
                <a:latin typeface="Candara" panose="020E0502030303020204" pitchFamily="34" charset="0"/>
              </a:rPr>
              <a:t>Kāda ir tavas mammas nodarbošanās un vaļas prieki?</a:t>
            </a:r>
          </a:p>
          <a:p>
            <a:pPr marL="342900" indent="-342900">
              <a:buAutoNum type="arabicPeriod"/>
            </a:pPr>
            <a:r>
              <a:rPr lang="lv-LV" dirty="0" smtClean="0">
                <a:solidFill>
                  <a:schemeClr val="tx1">
                    <a:lumMod val="65000"/>
                    <a:lumOff val="35000"/>
                  </a:schemeClr>
                </a:solidFill>
                <a:latin typeface="Candara" panose="020E0502030303020204" pitchFamily="34" charset="0"/>
              </a:rPr>
              <a:t>Kādus ēdienu Jums gatavo mājas ikdienā, kādus uz Ziemassvētkiem?</a:t>
            </a:r>
          </a:p>
          <a:p>
            <a:pPr marL="342900" indent="-342900">
              <a:buAutoNum type="arabicPeriod"/>
            </a:pPr>
            <a:r>
              <a:rPr lang="lv-LV" dirty="0" smtClean="0">
                <a:solidFill>
                  <a:schemeClr val="tx1">
                    <a:lumMod val="65000"/>
                    <a:lumOff val="35000"/>
                  </a:schemeClr>
                </a:solidFill>
                <a:latin typeface="Candara" panose="020E0502030303020204" pitchFamily="34" charset="0"/>
              </a:rPr>
              <a:t>Uzzīmē Antona Kūkoja dzimšanas dienas zīmi!</a:t>
            </a:r>
          </a:p>
          <a:p>
            <a:pPr marL="342900" indent="-342900">
              <a:buAutoNum type="arabicPeriod"/>
            </a:pPr>
            <a:r>
              <a:rPr lang="lv-LV" dirty="0" smtClean="0">
                <a:solidFill>
                  <a:schemeClr val="tx1">
                    <a:lumMod val="65000"/>
                    <a:lumOff val="35000"/>
                  </a:schemeClr>
                </a:solidFill>
                <a:latin typeface="Candara" panose="020E0502030303020204" pitchFamily="34" charset="0"/>
              </a:rPr>
              <a:t>Uzzīmē savu dzimšanas dienas zīmi!</a:t>
            </a:r>
          </a:p>
          <a:p>
            <a:pPr marL="342900" indent="-342900">
              <a:buAutoNum type="arabicPeriod"/>
            </a:pPr>
            <a:r>
              <a:rPr lang="lv-LV" dirty="0" smtClean="0">
                <a:solidFill>
                  <a:schemeClr val="tx1">
                    <a:lumMod val="65000"/>
                    <a:lumOff val="35000"/>
                  </a:schemeClr>
                </a:solidFill>
                <a:latin typeface="Candara" panose="020E0502030303020204" pitchFamily="34" charset="0"/>
              </a:rPr>
              <a:t>Uzzīmē dzimšanas dienas zīmes visiem saviem ģimenes locekļiem!</a:t>
            </a:r>
          </a:p>
          <a:p>
            <a:pPr marL="342900" indent="-342900">
              <a:buAutoNum type="arabicPeriod"/>
            </a:pPr>
            <a:endParaRPr lang="lv-LV" dirty="0"/>
          </a:p>
        </p:txBody>
      </p:sp>
    </p:spTree>
    <p:extLst>
      <p:ext uri="{BB962C8B-B14F-4D97-AF65-F5344CB8AC3E}">
        <p14:creationId xmlns:p14="http://schemas.microsoft.com/office/powerpoint/2010/main" val="352239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61852"/>
            <a:ext cx="9601196" cy="1624148"/>
          </a:xfrm>
        </p:spPr>
        <p:txBody>
          <a:bodyPr>
            <a:noAutofit/>
          </a:bodyPr>
          <a:lstStyle/>
          <a:p>
            <a:pPr lvl="0"/>
            <a:r>
              <a:rPr lang="lv-LV" sz="2800" dirty="0" smtClean="0">
                <a:solidFill>
                  <a:schemeClr val="tx1">
                    <a:lumMod val="65000"/>
                    <a:lumOff val="35000"/>
                  </a:schemeClr>
                </a:solidFill>
                <a:latin typeface="Candara" panose="020E0502030303020204" pitchFamily="34" charset="0"/>
              </a:rPr>
              <a:t/>
            </a:r>
            <a:br>
              <a:rPr lang="lv-LV" sz="2800" dirty="0" smtClean="0">
                <a:solidFill>
                  <a:schemeClr val="tx1">
                    <a:lumMod val="65000"/>
                    <a:lumOff val="35000"/>
                  </a:schemeClr>
                </a:solidFill>
                <a:latin typeface="Candara" panose="020E0502030303020204" pitchFamily="34" charset="0"/>
              </a:rPr>
            </a:br>
            <a:r>
              <a:rPr lang="lv-LV" sz="2800" dirty="0" smtClean="0">
                <a:solidFill>
                  <a:schemeClr val="tx1">
                    <a:lumMod val="65000"/>
                    <a:lumOff val="35000"/>
                  </a:schemeClr>
                </a:solidFill>
                <a:latin typeface="Candara" panose="020E0502030303020204" pitchFamily="34" charset="0"/>
              </a:rPr>
              <a:t>Eiropas </a:t>
            </a:r>
            <a:r>
              <a:rPr lang="lv-LV" sz="2800" dirty="0">
                <a:solidFill>
                  <a:schemeClr val="tx1">
                    <a:lumMod val="65000"/>
                    <a:lumOff val="35000"/>
                  </a:schemeClr>
                </a:solidFill>
                <a:latin typeface="Candara" panose="020E0502030303020204" pitchFamily="34" charset="0"/>
              </a:rPr>
              <a:t>kaimiņattiecību un partnerības </a:t>
            </a:r>
            <a:r>
              <a:rPr lang="lv-LV" sz="2800" dirty="0" smtClean="0">
                <a:solidFill>
                  <a:schemeClr val="tx1">
                    <a:lumMod val="65000"/>
                    <a:lumOff val="35000"/>
                  </a:schemeClr>
                </a:solidFill>
                <a:latin typeface="Candara" panose="020E0502030303020204" pitchFamily="34" charset="0"/>
              </a:rPr>
              <a:t>instrumenta</a:t>
            </a:r>
            <a:br>
              <a:rPr lang="lv-LV" sz="2800" dirty="0" smtClean="0">
                <a:solidFill>
                  <a:schemeClr val="tx1">
                    <a:lumMod val="65000"/>
                    <a:lumOff val="35000"/>
                  </a:schemeClr>
                </a:solidFill>
                <a:latin typeface="Candara" panose="020E0502030303020204" pitchFamily="34" charset="0"/>
              </a:rPr>
            </a:br>
            <a:r>
              <a:rPr lang="lv-LV" sz="5400" dirty="0" smtClean="0">
                <a:solidFill>
                  <a:schemeClr val="tx1">
                    <a:lumMod val="65000"/>
                    <a:lumOff val="35000"/>
                  </a:schemeClr>
                </a:solidFill>
                <a:latin typeface="Candara" panose="020E0502030303020204" pitchFamily="34" charset="0"/>
              </a:rPr>
              <a:t>Latvijas</a:t>
            </a:r>
            <a:r>
              <a:rPr lang="lv-LV" sz="5400" dirty="0">
                <a:solidFill>
                  <a:schemeClr val="tx1">
                    <a:lumMod val="65000"/>
                    <a:lumOff val="35000"/>
                  </a:schemeClr>
                </a:solidFill>
                <a:latin typeface="Candara" panose="020E0502030303020204" pitchFamily="34" charset="0"/>
              </a:rPr>
              <a:t>, Lietuvas un Baltkrievijas </a:t>
            </a:r>
            <a:r>
              <a:rPr lang="lv-LV" sz="2800" dirty="0" smtClean="0">
                <a:solidFill>
                  <a:schemeClr val="tx1">
                    <a:lumMod val="65000"/>
                    <a:lumOff val="35000"/>
                  </a:schemeClr>
                </a:solidFill>
                <a:latin typeface="Candara" panose="020E0502030303020204" pitchFamily="34" charset="0"/>
              </a:rPr>
              <a:t/>
            </a:r>
            <a:br>
              <a:rPr lang="lv-LV" sz="2800" dirty="0" smtClean="0">
                <a:solidFill>
                  <a:schemeClr val="tx1">
                    <a:lumMod val="65000"/>
                    <a:lumOff val="35000"/>
                  </a:schemeClr>
                </a:solidFill>
                <a:latin typeface="Candara" panose="020E0502030303020204" pitchFamily="34" charset="0"/>
              </a:rPr>
            </a:br>
            <a:r>
              <a:rPr lang="lv-LV" sz="3600" dirty="0" smtClean="0">
                <a:solidFill>
                  <a:schemeClr val="tx1">
                    <a:lumMod val="65000"/>
                    <a:lumOff val="35000"/>
                  </a:schemeClr>
                </a:solidFill>
                <a:latin typeface="Candara" panose="020E0502030303020204" pitchFamily="34" charset="0"/>
              </a:rPr>
              <a:t>pārrobežu </a:t>
            </a:r>
            <a:r>
              <a:rPr lang="lv-LV" sz="3600" dirty="0">
                <a:solidFill>
                  <a:schemeClr val="tx1">
                    <a:lumMod val="65000"/>
                    <a:lumOff val="35000"/>
                  </a:schemeClr>
                </a:solidFill>
                <a:latin typeface="Candara" panose="020E0502030303020204" pitchFamily="34" charset="0"/>
              </a:rPr>
              <a:t>sadarbības programma</a:t>
            </a:r>
            <a:r>
              <a:rPr lang="lv-LV" sz="2800" dirty="0">
                <a:solidFill>
                  <a:schemeClr val="tx1">
                    <a:lumMod val="65000"/>
                    <a:lumOff val="35000"/>
                  </a:schemeClr>
                </a:solidFill>
                <a:latin typeface="Candara" panose="020E0502030303020204" pitchFamily="34" charset="0"/>
              </a:rPr>
              <a:t>.</a:t>
            </a:r>
            <a:br>
              <a:rPr lang="lv-LV" sz="2800" dirty="0">
                <a:solidFill>
                  <a:schemeClr val="tx1">
                    <a:lumMod val="65000"/>
                    <a:lumOff val="35000"/>
                  </a:schemeClr>
                </a:solidFill>
                <a:latin typeface="Candara" panose="020E0502030303020204" pitchFamily="34" charset="0"/>
              </a:rPr>
            </a:br>
            <a:endParaRPr lang="lv-LV" sz="2800" dirty="0">
              <a:solidFill>
                <a:schemeClr val="tx1">
                  <a:lumMod val="65000"/>
                  <a:lumOff val="35000"/>
                </a:schemeClr>
              </a:solidFill>
              <a:latin typeface="Candara" panose="020E0502030303020204" pitchFamily="34" charset="0"/>
            </a:endParaRPr>
          </a:p>
        </p:txBody>
      </p:sp>
      <p:sp>
        <p:nvSpPr>
          <p:cNvPr id="3" name="Text Placeholder 2"/>
          <p:cNvSpPr>
            <a:spLocks noGrp="1"/>
          </p:cNvSpPr>
          <p:nvPr>
            <p:ph type="body" idx="1"/>
          </p:nvPr>
        </p:nvSpPr>
        <p:spPr>
          <a:xfrm>
            <a:off x="1295400" y="2382459"/>
            <a:ext cx="4718304" cy="576262"/>
          </a:xfrm>
        </p:spPr>
        <p:txBody>
          <a:bodyPr/>
          <a:lstStyle/>
          <a:p>
            <a:r>
              <a:rPr lang="lv-LV" sz="2000" dirty="0">
                <a:latin typeface="Candara" panose="020E0502030303020204" pitchFamily="34" charset="0"/>
              </a:rPr>
              <a:t>Vispārēja informācija par </a:t>
            </a:r>
            <a:r>
              <a:rPr lang="lv-LV" dirty="0">
                <a:latin typeface="Candara" panose="020E0502030303020204" pitchFamily="34" charset="0"/>
              </a:rPr>
              <a:t>Programmu</a:t>
            </a:r>
          </a:p>
        </p:txBody>
      </p:sp>
      <p:sp>
        <p:nvSpPr>
          <p:cNvPr id="4" name="Content Placeholder 3"/>
          <p:cNvSpPr>
            <a:spLocks noGrp="1"/>
          </p:cNvSpPr>
          <p:nvPr>
            <p:ph sz="half" idx="2"/>
          </p:nvPr>
        </p:nvSpPr>
        <p:spPr>
          <a:xfrm>
            <a:off x="1295400" y="3055180"/>
            <a:ext cx="4718304" cy="2632605"/>
          </a:xfrm>
        </p:spPr>
        <p:txBody>
          <a:bodyPr>
            <a:normAutofit fontScale="40000" lnSpcReduction="20000"/>
          </a:bodyPr>
          <a:lstStyle/>
          <a:p>
            <a:pPr marL="0" indent="0">
              <a:lnSpc>
                <a:spcPct val="120000"/>
              </a:lnSpc>
              <a:buNone/>
            </a:pPr>
            <a:r>
              <a:rPr lang="lv-LV" sz="2800" dirty="0">
                <a:latin typeface="Candara" panose="020E0502030303020204" pitchFamily="34" charset="0"/>
              </a:rPr>
              <a:t>Eiropas kaimiņattiecību un partnerības instrumenta Latvijas, Lietuvas un Baltkrievijas pārrobežu sadarbības programma ir Baltijas jūras reģiona INTERREG IIIB Kaimiņattiecību programmas IIIA Dienvidu prioritātes turpinājums 2007. - 2013.gadam. Vispārējais Programmas stratēģiskais mērķis ir veicināt Latvijas, Lietuvas un Baltkrievijas robežu reģionu teritoriālo kohēziju, nodrošināt augsta līmeņa vides aizsardzību un ekonomisko un sociālo labklājību, kā arī veicināt </a:t>
            </a:r>
            <a:r>
              <a:rPr lang="lv-LV" sz="2800" dirty="0" err="1">
                <a:latin typeface="Candara" panose="020E0502030303020204" pitchFamily="34" charset="0"/>
              </a:rPr>
              <a:t>starpkultūru</a:t>
            </a:r>
            <a:r>
              <a:rPr lang="lv-LV" sz="2800" dirty="0">
                <a:latin typeface="Candara" panose="020E0502030303020204" pitchFamily="34" charset="0"/>
              </a:rPr>
              <a:t> dialogu un kultūras daudzveidību. </a:t>
            </a:r>
          </a:p>
          <a:p>
            <a:pPr marL="0" indent="0">
              <a:lnSpc>
                <a:spcPct val="120000"/>
              </a:lnSpc>
              <a:buNone/>
            </a:pPr>
            <a:r>
              <a:rPr lang="lv-LV" sz="2800" dirty="0">
                <a:latin typeface="Candara" panose="020E0502030303020204" pitchFamily="34" charset="0"/>
              </a:rPr>
              <a:t>Programma aptver Latgales reģionu Latvijā, Paņevežas, Utenas, Viļņas, Alitas un Kauņas apgabalus Lietuvā, kā arī Vitebskas, Mogiļevas, Minskas un Grodņas apgabalus Baltkrievijā. Kā Programmas Kopīgā vadības iestāde darbojas Lietuvas Republikas </a:t>
            </a:r>
            <a:r>
              <a:rPr lang="lv-LV" sz="2800" dirty="0" err="1">
                <a:latin typeface="Candara" panose="020E0502030303020204" pitchFamily="34" charset="0"/>
              </a:rPr>
              <a:t>Iekšlietu</a:t>
            </a:r>
            <a:r>
              <a:rPr lang="lv-LV" sz="2800" dirty="0">
                <a:latin typeface="Candara" panose="020E0502030303020204" pitchFamily="34" charset="0"/>
              </a:rPr>
              <a:t> ministrija. Programmas oficiālā interneta vietne ir  </a:t>
            </a:r>
            <a:r>
              <a:rPr lang="lv-LV" sz="2800" u="sng" dirty="0">
                <a:latin typeface="Candara" panose="020E0502030303020204" pitchFamily="34" charset="0"/>
                <a:hlinkClick r:id="rId2"/>
              </a:rPr>
              <a:t>www.enpi-cbc.eu</a:t>
            </a:r>
            <a:r>
              <a:rPr lang="lv-LV" sz="2800" dirty="0">
                <a:latin typeface="Candara" panose="020E0502030303020204" pitchFamily="34" charset="0"/>
              </a:rPr>
              <a:t>.</a:t>
            </a:r>
          </a:p>
          <a:p>
            <a:endParaRPr lang="lv-LV" dirty="0"/>
          </a:p>
        </p:txBody>
      </p:sp>
      <p:sp>
        <p:nvSpPr>
          <p:cNvPr id="5" name="Text Placeholder 4"/>
          <p:cNvSpPr>
            <a:spLocks noGrp="1"/>
          </p:cNvSpPr>
          <p:nvPr>
            <p:ph type="body" sz="quarter" idx="3"/>
          </p:nvPr>
        </p:nvSpPr>
        <p:spPr>
          <a:xfrm>
            <a:off x="6178294" y="2382459"/>
            <a:ext cx="4718304" cy="576262"/>
          </a:xfrm>
        </p:spPr>
        <p:txBody>
          <a:bodyPr/>
          <a:lstStyle/>
          <a:p>
            <a:pPr algn="r"/>
            <a:r>
              <a:rPr lang="lv-LV" dirty="0">
                <a:latin typeface="Candara" panose="020E0502030303020204" pitchFamily="34" charset="0"/>
              </a:rPr>
              <a:t>Paziņojums par ES</a:t>
            </a:r>
          </a:p>
        </p:txBody>
      </p:sp>
      <p:sp>
        <p:nvSpPr>
          <p:cNvPr id="6" name="Content Placeholder 5"/>
          <p:cNvSpPr>
            <a:spLocks noGrp="1"/>
          </p:cNvSpPr>
          <p:nvPr>
            <p:ph sz="quarter" idx="4"/>
          </p:nvPr>
        </p:nvSpPr>
        <p:spPr>
          <a:xfrm>
            <a:off x="6178294" y="2974610"/>
            <a:ext cx="4718304" cy="2632605"/>
          </a:xfrm>
        </p:spPr>
        <p:txBody>
          <a:bodyPr>
            <a:normAutofit/>
          </a:bodyPr>
          <a:lstStyle/>
          <a:p>
            <a:pPr marL="0" indent="0" algn="r">
              <a:buNone/>
            </a:pPr>
            <a:r>
              <a:rPr lang="lv-LV" sz="1100" dirty="0">
                <a:latin typeface="Candara" panose="020E0502030303020204" pitchFamily="34" charset="0"/>
              </a:rPr>
              <a:t>Eiropas  Savienību  veido  28 dalībvalstis,  kas nolēmušas  pakāpeniski  apvienot  savu  kompetenci,  resursus  un  likteņus.  Piecdesmit  gadus  ilgā  paplašināšanās  perioda  laikā  tās  ir kopīgiem  spēkiem  izveidojušas  stabilitātes,  demokrātijas  un  ilgtspējīgas  attīstības  zonu, vienlaikus  saglabājot  kultūru  daudzveidību,  toleranci  un  personiskās  brīvības.  </a:t>
            </a:r>
          </a:p>
          <a:p>
            <a:pPr marL="0" indent="0" algn="r">
              <a:buNone/>
            </a:pPr>
            <a:r>
              <a:rPr lang="lv-LV" sz="1100" dirty="0">
                <a:latin typeface="Candara" panose="020E0502030303020204" pitchFamily="34" charset="0"/>
              </a:rPr>
              <a:t>Eiropas Savienība  labprāt  dalās  savos  sasniegumos  un  vērtībās  ar  valstīm  un  cilvēkiem  aiz  ES robežām.</a:t>
            </a:r>
          </a:p>
          <a:p>
            <a:endParaRPr lang="lv-LV" sz="1100" dirty="0">
              <a:latin typeface="Candara" panose="020E0502030303020204" pitchFamily="34" charset="0"/>
            </a:endParaRPr>
          </a:p>
        </p:txBody>
      </p:sp>
      <p:pic>
        <p:nvPicPr>
          <p:cNvPr id="7" name="Picture 6"/>
          <p:cNvPicPr>
            <a:picLocks noChangeAspect="1"/>
          </p:cNvPicPr>
          <p:nvPr/>
        </p:nvPicPr>
        <p:blipFill rotWithShape="1">
          <a:blip r:embed="rId3"/>
          <a:srcRect l="8754" t="12008" r="47549" b="11735"/>
          <a:stretch/>
        </p:blipFill>
        <p:spPr>
          <a:xfrm>
            <a:off x="6096000" y="4321225"/>
            <a:ext cx="2333897" cy="1366560"/>
          </a:xfrm>
          <a:prstGeom prst="rect">
            <a:avLst/>
          </a:prstGeom>
        </p:spPr>
      </p:pic>
      <p:pic>
        <p:nvPicPr>
          <p:cNvPr id="8" name="Picture 7"/>
          <p:cNvPicPr>
            <a:picLocks noChangeAspect="1"/>
          </p:cNvPicPr>
          <p:nvPr/>
        </p:nvPicPr>
        <p:blipFill>
          <a:blip r:embed="rId4"/>
          <a:stretch>
            <a:fillRect/>
          </a:stretch>
        </p:blipFill>
        <p:spPr>
          <a:xfrm>
            <a:off x="8967524" y="4568893"/>
            <a:ext cx="2109399" cy="896190"/>
          </a:xfrm>
          <a:prstGeom prst="rect">
            <a:avLst/>
          </a:prstGeom>
        </p:spPr>
      </p:pic>
      <p:sp>
        <p:nvSpPr>
          <p:cNvPr id="10" name="Rectangle 9"/>
          <p:cNvSpPr/>
          <p:nvPr/>
        </p:nvSpPr>
        <p:spPr>
          <a:xfrm>
            <a:off x="1295400" y="5687785"/>
            <a:ext cx="10067108" cy="230832"/>
          </a:xfrm>
          <a:prstGeom prst="rect">
            <a:avLst/>
          </a:prstGeom>
        </p:spPr>
        <p:txBody>
          <a:bodyPr wrap="square">
            <a:spAutoFit/>
          </a:bodyPr>
          <a:lstStyle/>
          <a:p>
            <a:r>
              <a:rPr lang="lv-LV" sz="900" dirty="0">
                <a:solidFill>
                  <a:schemeClr val="tx1">
                    <a:lumMod val="65000"/>
                    <a:lumOff val="35000"/>
                  </a:schemeClr>
                </a:solidFill>
                <a:latin typeface="Candara" panose="020E0502030303020204" pitchFamily="34" charset="0"/>
              </a:rPr>
              <a:t>ES nav atbildīga par sniegto informāciju: Par šī metodiskā materiāla saturu pilnībā ir atbildīga Ludzas novada pašvaldība un tas nekādā veidā nevar tikt izmantots, lai atspoguļotu Eiropas Savienības uzskatus.</a:t>
            </a:r>
          </a:p>
        </p:txBody>
      </p:sp>
      <p:pic>
        <p:nvPicPr>
          <p:cNvPr id="12" name="Picture 11"/>
          <p:cNvPicPr>
            <a:picLocks noChangeAspect="1"/>
          </p:cNvPicPr>
          <p:nvPr/>
        </p:nvPicPr>
        <p:blipFill rotWithShape="1">
          <a:blip r:embed="rId5"/>
          <a:srcRect l="58064" r="14001"/>
          <a:stretch/>
        </p:blipFill>
        <p:spPr>
          <a:xfrm>
            <a:off x="8302156" y="4516058"/>
            <a:ext cx="584661" cy="774335"/>
          </a:xfrm>
          <a:prstGeom prst="rect">
            <a:avLst/>
          </a:prstGeom>
        </p:spPr>
      </p:pic>
    </p:spTree>
    <p:extLst>
      <p:ext uri="{BB962C8B-B14F-4D97-AF65-F5344CB8AC3E}">
        <p14:creationId xmlns:p14="http://schemas.microsoft.com/office/powerpoint/2010/main" val="2087556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4552" y="902698"/>
            <a:ext cx="3113859" cy="5109091"/>
          </a:xfrm>
          <a:prstGeom prst="rect">
            <a:avLst/>
          </a:prstGeom>
        </p:spPr>
        <p:txBody>
          <a:bodyPr wrap="square">
            <a:spAutoFit/>
          </a:bodyPr>
          <a:lstStyle/>
          <a:p>
            <a:pPr algn="r"/>
            <a:r>
              <a:rPr lang="lv-LV" sz="3200" dirty="0" smtClean="0">
                <a:solidFill>
                  <a:schemeClr val="tx1">
                    <a:lumMod val="50000"/>
                    <a:lumOff val="50000"/>
                  </a:schemeClr>
                </a:solidFill>
                <a:latin typeface="Candara" panose="020E0502030303020204" pitchFamily="34" charset="0"/>
                <a:ea typeface="Calibri" panose="020F0502020204030204" pitchFamily="34" charset="0"/>
                <a:cs typeface="Times New Roman" panose="02020603050405020304" pitchFamily="18" charset="0"/>
              </a:rPr>
              <a:t>Antons </a:t>
            </a:r>
            <a:r>
              <a:rPr lang="lv-LV" sz="3200" dirty="0" err="1" smtClean="0">
                <a:solidFill>
                  <a:schemeClr val="tx1">
                    <a:lumMod val="50000"/>
                    <a:lumOff val="50000"/>
                  </a:schemeClr>
                </a:solidFill>
                <a:latin typeface="Candara" panose="020E0502030303020204" pitchFamily="34" charset="0"/>
                <a:ea typeface="Calibri" panose="020F0502020204030204" pitchFamily="34" charset="0"/>
                <a:cs typeface="Times New Roman" panose="02020603050405020304" pitchFamily="18" charset="0"/>
              </a:rPr>
              <a:t>Kūkojs</a:t>
            </a:r>
            <a:r>
              <a:rPr lang="lv-LV" sz="3200" dirty="0" smtClean="0">
                <a:solidFill>
                  <a:schemeClr val="tx1">
                    <a:lumMod val="50000"/>
                    <a:lumOff val="50000"/>
                  </a:schemeClr>
                </a:solidFill>
                <a:latin typeface="Candara" panose="020E0502030303020204" pitchFamily="34" charset="0"/>
                <a:ea typeface="Calibri" panose="020F0502020204030204" pitchFamily="34" charset="0"/>
                <a:cs typeface="Times New Roman" panose="02020603050405020304" pitchFamily="18" charset="0"/>
              </a:rPr>
              <a:t> piedzima </a:t>
            </a:r>
            <a:r>
              <a:rPr lang="lv-LV" sz="3200" dirty="0" smtClean="0">
                <a:solidFill>
                  <a:schemeClr val="tx1">
                    <a:lumMod val="50000"/>
                    <a:lumOff val="50000"/>
                  </a:schemeClr>
                </a:solidFill>
                <a:effectLst/>
                <a:latin typeface="Candara" panose="020E0502030303020204" pitchFamily="34" charset="0"/>
                <a:ea typeface="Calibri" panose="020F0502020204030204" pitchFamily="34" charset="0"/>
                <a:cs typeface="Times New Roman" panose="02020603050405020304" pitchFamily="18" charset="0"/>
              </a:rPr>
              <a:t>1940.gada </a:t>
            </a:r>
            <a:r>
              <a:rPr lang="lv-LV" sz="4000" dirty="0" smtClean="0">
                <a:solidFill>
                  <a:schemeClr val="tx1">
                    <a:lumMod val="50000"/>
                    <a:lumOff val="50000"/>
                  </a:schemeClr>
                </a:solidFill>
                <a:effectLst/>
                <a:latin typeface="Candara" panose="020E0502030303020204" pitchFamily="34" charset="0"/>
                <a:ea typeface="Calibri" panose="020F0502020204030204" pitchFamily="34" charset="0"/>
                <a:cs typeface="Times New Roman" panose="02020603050405020304" pitchFamily="18" charset="0"/>
              </a:rPr>
              <a:t>23.decembrī</a:t>
            </a:r>
            <a:r>
              <a:rPr lang="lv-LV" sz="3200" dirty="0" smtClean="0">
                <a:solidFill>
                  <a:schemeClr val="tx1">
                    <a:lumMod val="50000"/>
                    <a:lumOff val="50000"/>
                  </a:schemeClr>
                </a:solidFill>
                <a:effectLst/>
                <a:latin typeface="Candara" panose="020E0502030303020204" pitchFamily="34" charset="0"/>
                <a:ea typeface="Calibri" panose="020F0502020204030204" pitchFamily="34" charset="0"/>
                <a:cs typeface="Times New Roman" panose="02020603050405020304" pitchFamily="18" charset="0"/>
              </a:rPr>
              <a:t> pirms pašiem Ziemassvētkiem </a:t>
            </a:r>
            <a:r>
              <a:rPr lang="lv-LV" sz="4000" dirty="0" smtClean="0">
                <a:solidFill>
                  <a:schemeClr val="tx1">
                    <a:lumMod val="50000"/>
                    <a:lumOff val="50000"/>
                  </a:schemeClr>
                </a:solidFill>
                <a:effectLst/>
                <a:latin typeface="Candara" panose="020E0502030303020204" pitchFamily="34" charset="0"/>
                <a:ea typeface="Calibri" panose="020F0502020204030204" pitchFamily="34" charset="0"/>
                <a:cs typeface="Times New Roman" panose="02020603050405020304" pitchFamily="18" charset="0"/>
              </a:rPr>
              <a:t>Latgales pašā </a:t>
            </a:r>
            <a:r>
              <a:rPr lang="lv-LV" sz="3200" dirty="0" smtClean="0">
                <a:solidFill>
                  <a:schemeClr val="tx1">
                    <a:lumMod val="50000"/>
                    <a:lumOff val="50000"/>
                  </a:schemeClr>
                </a:solidFill>
                <a:effectLst/>
                <a:latin typeface="Candara" panose="020E0502030303020204" pitchFamily="34" charset="0"/>
                <a:ea typeface="Calibri" panose="020F0502020204030204" pitchFamily="34" charset="0"/>
                <a:cs typeface="Times New Roman" panose="02020603050405020304" pitchFamily="18" charset="0"/>
              </a:rPr>
              <a:t>sirdī – </a:t>
            </a:r>
          </a:p>
          <a:p>
            <a:pPr algn="r"/>
            <a:r>
              <a:rPr lang="lv-LV" sz="5400" dirty="0" err="1" smtClean="0">
                <a:solidFill>
                  <a:schemeClr val="tx1">
                    <a:lumMod val="50000"/>
                    <a:lumOff val="50000"/>
                  </a:schemeClr>
                </a:solidFill>
                <a:effectLst/>
                <a:latin typeface="Candara" panose="020E0502030303020204" pitchFamily="34" charset="0"/>
                <a:ea typeface="Calibri" panose="020F0502020204030204" pitchFamily="34" charset="0"/>
                <a:cs typeface="Times New Roman" panose="02020603050405020304" pitchFamily="18" charset="0"/>
              </a:rPr>
              <a:t>Rogovkā</a:t>
            </a:r>
            <a:r>
              <a:rPr lang="lv-LV" sz="5400" dirty="0" smtClean="0">
                <a:solidFill>
                  <a:schemeClr val="tx1">
                    <a:lumMod val="50000"/>
                    <a:lumOff val="50000"/>
                  </a:schemeClr>
                </a:solidFill>
                <a:effectLst/>
                <a:latin typeface="Candara" panose="020E0502030303020204" pitchFamily="34" charset="0"/>
                <a:ea typeface="Calibri" panose="020F0502020204030204" pitchFamily="34" charset="0"/>
                <a:cs typeface="Times New Roman" panose="02020603050405020304" pitchFamily="18" charset="0"/>
              </a:rPr>
              <a:t>.</a:t>
            </a:r>
            <a:endParaRPr lang="lv-LV" sz="5400" dirty="0">
              <a:solidFill>
                <a:schemeClr val="tx1">
                  <a:lumMod val="50000"/>
                  <a:lumOff val="50000"/>
                </a:schemeClr>
              </a:solidFill>
              <a:latin typeface="Candara" panose="020E0502030303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667" y="902698"/>
            <a:ext cx="3375116" cy="498341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642" y="902698"/>
            <a:ext cx="3618447" cy="4983414"/>
          </a:xfrm>
          <a:prstGeom prst="rect">
            <a:avLst/>
          </a:prstGeom>
        </p:spPr>
      </p:pic>
    </p:spTree>
    <p:extLst>
      <p:ext uri="{BB962C8B-B14F-4D97-AF65-F5344CB8AC3E}">
        <p14:creationId xmlns:p14="http://schemas.microsoft.com/office/powerpoint/2010/main" val="2311611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i2uk.itvnet.lv/upload/articles/42/427207/images/_origin_1septembris-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335" y="625859"/>
            <a:ext cx="7807964" cy="524453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795657" y="3059025"/>
            <a:ext cx="2522376" cy="2811366"/>
          </a:xfrm>
        </p:spPr>
        <p:txBody>
          <a:bodyPr>
            <a:normAutofit/>
          </a:bodyPr>
          <a:lstStyle/>
          <a:p>
            <a:pPr algn="r"/>
            <a:r>
              <a:rPr lang="lv-LV" sz="3200" dirty="0" smtClean="0">
                <a:solidFill>
                  <a:schemeClr val="tx1">
                    <a:lumMod val="65000"/>
                    <a:lumOff val="35000"/>
                  </a:schemeClr>
                </a:solidFill>
                <a:latin typeface="Candara" panose="020E0502030303020204" pitchFamily="34" charset="0"/>
              </a:rPr>
              <a:t>Dzimtā vieta – </a:t>
            </a:r>
            <a:br>
              <a:rPr lang="lv-LV" sz="3200" dirty="0" smtClean="0">
                <a:solidFill>
                  <a:schemeClr val="tx1">
                    <a:lumMod val="65000"/>
                    <a:lumOff val="35000"/>
                  </a:schemeClr>
                </a:solidFill>
                <a:latin typeface="Candara" panose="020E0502030303020204" pitchFamily="34" charset="0"/>
              </a:rPr>
            </a:br>
            <a:r>
              <a:rPr lang="lv-LV" sz="4800" dirty="0" err="1" smtClean="0">
                <a:solidFill>
                  <a:schemeClr val="tx1">
                    <a:lumMod val="65000"/>
                    <a:lumOff val="35000"/>
                  </a:schemeClr>
                </a:solidFill>
                <a:latin typeface="Candara" panose="020E0502030303020204" pitchFamily="34" charset="0"/>
              </a:rPr>
              <a:t>Rogovka</a:t>
            </a:r>
            <a:r>
              <a:rPr lang="lv-LV" sz="4800" dirty="0" smtClean="0">
                <a:solidFill>
                  <a:schemeClr val="tx1">
                    <a:lumMod val="65000"/>
                    <a:lumOff val="35000"/>
                  </a:schemeClr>
                </a:solidFill>
                <a:latin typeface="Candara" panose="020E0502030303020204" pitchFamily="34" charset="0"/>
              </a:rPr>
              <a:t> </a:t>
            </a:r>
            <a:br>
              <a:rPr lang="lv-LV" sz="4800" dirty="0" smtClean="0">
                <a:solidFill>
                  <a:schemeClr val="tx1">
                    <a:lumMod val="65000"/>
                    <a:lumOff val="35000"/>
                  </a:schemeClr>
                </a:solidFill>
                <a:latin typeface="Candara" panose="020E0502030303020204" pitchFamily="34" charset="0"/>
              </a:rPr>
            </a:br>
            <a:r>
              <a:rPr lang="lv-LV" sz="2000" dirty="0" smtClean="0">
                <a:solidFill>
                  <a:schemeClr val="tx1">
                    <a:lumMod val="65000"/>
                    <a:lumOff val="35000"/>
                  </a:schemeClr>
                </a:solidFill>
                <a:latin typeface="Candara" panose="020E0502030303020204" pitchFamily="34" charset="0"/>
              </a:rPr>
              <a:t>(karte mūsdienās) </a:t>
            </a:r>
            <a:endParaRPr lang="lv-LV" sz="2000" dirty="0">
              <a:solidFill>
                <a:schemeClr val="tx1">
                  <a:lumMod val="65000"/>
                  <a:lumOff val="35000"/>
                </a:schemeClr>
              </a:solidFill>
              <a:latin typeface="Candara" panose="020E0502030303020204" pitchFamily="34" charset="0"/>
            </a:endParaRPr>
          </a:p>
        </p:txBody>
      </p:sp>
    </p:spTree>
    <p:extLst>
      <p:ext uri="{BB962C8B-B14F-4D97-AF65-F5344CB8AC3E}">
        <p14:creationId xmlns:p14="http://schemas.microsoft.com/office/powerpoint/2010/main" val="2117176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visitlatgale.com/images/4567-16027-nautrenu_05_10_11_047.jpg"/>
          <p:cNvPicPr>
            <a:picLocks noChangeAspect="1" noChangeArrowheads="1"/>
          </p:cNvPicPr>
          <p:nvPr/>
        </p:nvPicPr>
        <p:blipFill rotWithShape="1">
          <a:blip r:embed="rId2">
            <a:extLst>
              <a:ext uri="{28A0092B-C50C-407E-A947-70E740481C1C}">
                <a14:useLocalDpi xmlns:a14="http://schemas.microsoft.com/office/drawing/2010/main" val="0"/>
              </a:ext>
            </a:extLst>
          </a:blip>
          <a:srcRect b="6496"/>
          <a:stretch/>
        </p:blipFill>
        <p:spPr bwMode="auto">
          <a:xfrm>
            <a:off x="1889303" y="779774"/>
            <a:ext cx="8332756" cy="51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93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86476" y="5339453"/>
            <a:ext cx="9687041" cy="1116910"/>
          </a:xfrm>
        </p:spPr>
        <p:txBody>
          <a:bodyPr>
            <a:normAutofit/>
          </a:bodyPr>
          <a:lstStyle/>
          <a:p>
            <a:pPr algn="ctr"/>
            <a:r>
              <a:rPr lang="lv-LV" dirty="0" smtClean="0">
                <a:solidFill>
                  <a:schemeClr val="tx1">
                    <a:lumMod val="65000"/>
                    <a:lumOff val="35000"/>
                  </a:schemeClr>
                </a:solidFill>
                <a:latin typeface="Candara" panose="020E0502030303020204" pitchFamily="34" charset="0"/>
              </a:rPr>
              <a:t>Antona Kūkoja māmiņa Helēna </a:t>
            </a:r>
            <a:endParaRPr lang="lv-LV" dirty="0">
              <a:solidFill>
                <a:schemeClr val="tx1">
                  <a:lumMod val="65000"/>
                  <a:lumOff val="35000"/>
                </a:schemeClr>
              </a:solidFill>
              <a:latin typeface="Candara" panose="020E0502030303020204" pitchFamily="34" charset="0"/>
            </a:endParaRPr>
          </a:p>
        </p:txBody>
      </p:sp>
      <p:pic>
        <p:nvPicPr>
          <p:cNvPr id="7" name="Picture 6"/>
          <p:cNvPicPr>
            <a:picLocks noChangeAspect="1"/>
          </p:cNvPicPr>
          <p:nvPr/>
        </p:nvPicPr>
        <p:blipFill>
          <a:blip r:embed="rId2"/>
          <a:stretch>
            <a:fillRect/>
          </a:stretch>
        </p:blipFill>
        <p:spPr>
          <a:xfrm rot="16200000">
            <a:off x="6113495" y="687977"/>
            <a:ext cx="4843522" cy="4876522"/>
          </a:xfrm>
          <a:prstGeom prst="rect">
            <a:avLst/>
          </a:prstGeom>
        </p:spPr>
      </p:pic>
      <p:pic>
        <p:nvPicPr>
          <p:cNvPr id="8" name="Picture 7"/>
          <p:cNvPicPr>
            <a:picLocks noChangeAspect="1"/>
          </p:cNvPicPr>
          <p:nvPr/>
        </p:nvPicPr>
        <p:blipFill>
          <a:blip r:embed="rId2"/>
          <a:stretch>
            <a:fillRect/>
          </a:stretch>
        </p:blipFill>
        <p:spPr>
          <a:xfrm rot="10800000">
            <a:off x="1128677" y="708203"/>
            <a:ext cx="4375140" cy="4859988"/>
          </a:xfrm>
          <a:prstGeom prst="rect">
            <a:avLst/>
          </a:prstGeom>
        </p:spPr>
      </p:pic>
      <p:pic>
        <p:nvPicPr>
          <p:cNvPr id="9" name="Picture 8"/>
          <p:cNvPicPr>
            <a:picLocks noChangeAspect="1"/>
          </p:cNvPicPr>
          <p:nvPr/>
        </p:nvPicPr>
        <p:blipFill>
          <a:blip r:embed="rId3"/>
          <a:stretch>
            <a:fillRect/>
          </a:stretch>
        </p:blipFill>
        <p:spPr>
          <a:xfrm>
            <a:off x="2008559" y="1564337"/>
            <a:ext cx="2615374" cy="3100012"/>
          </a:xfrm>
          <a:prstGeom prst="rect">
            <a:avLst/>
          </a:prstGeom>
        </p:spPr>
      </p:pic>
      <p:pic>
        <p:nvPicPr>
          <p:cNvPr id="10" name="Picture 9"/>
          <p:cNvPicPr>
            <a:picLocks noChangeAspect="1"/>
          </p:cNvPicPr>
          <p:nvPr/>
        </p:nvPicPr>
        <p:blipFill>
          <a:blip r:embed="rId4"/>
          <a:stretch>
            <a:fillRect/>
          </a:stretch>
        </p:blipFill>
        <p:spPr>
          <a:xfrm>
            <a:off x="7099826" y="1564337"/>
            <a:ext cx="2870860" cy="3123799"/>
          </a:xfrm>
          <a:prstGeom prst="rect">
            <a:avLst/>
          </a:prstGeom>
        </p:spPr>
      </p:pic>
    </p:spTree>
    <p:extLst>
      <p:ext uri="{BB962C8B-B14F-4D97-AF65-F5344CB8AC3E}">
        <p14:creationId xmlns:p14="http://schemas.microsoft.com/office/powerpoint/2010/main" val="1819623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06794" y="948939"/>
            <a:ext cx="7279255" cy="2761727"/>
          </a:xfrm>
          <a:prstGeom prst="rect">
            <a:avLst/>
          </a:prstGeom>
        </p:spPr>
      </p:pic>
      <p:pic>
        <p:nvPicPr>
          <p:cNvPr id="3" name="Picture 2"/>
          <p:cNvPicPr>
            <a:picLocks noChangeAspect="1"/>
          </p:cNvPicPr>
          <p:nvPr/>
        </p:nvPicPr>
        <p:blipFill>
          <a:blip r:embed="rId3"/>
          <a:stretch>
            <a:fillRect/>
          </a:stretch>
        </p:blipFill>
        <p:spPr>
          <a:xfrm>
            <a:off x="910685" y="1036024"/>
            <a:ext cx="3147510" cy="4360774"/>
          </a:xfrm>
          <a:prstGeom prst="rect">
            <a:avLst/>
          </a:prstGeom>
        </p:spPr>
      </p:pic>
      <p:sp>
        <p:nvSpPr>
          <p:cNvPr id="4" name="TextBox 3"/>
          <p:cNvSpPr txBox="1"/>
          <p:nvPr/>
        </p:nvSpPr>
        <p:spPr>
          <a:xfrm>
            <a:off x="4206794" y="3710666"/>
            <a:ext cx="7236822" cy="2308324"/>
          </a:xfrm>
          <a:prstGeom prst="rect">
            <a:avLst/>
          </a:prstGeom>
          <a:noFill/>
        </p:spPr>
        <p:txBody>
          <a:bodyPr wrap="square" rtlCol="0">
            <a:spAutoFit/>
          </a:bodyPr>
          <a:lstStyle/>
          <a:p>
            <a:r>
              <a:rPr lang="lv-LV" sz="4400" dirty="0" smtClean="0">
                <a:solidFill>
                  <a:schemeClr val="tx1">
                    <a:lumMod val="50000"/>
                    <a:lumOff val="50000"/>
                  </a:schemeClr>
                </a:solidFill>
                <a:latin typeface="Candara" panose="020E0502030303020204" pitchFamily="34" charset="0"/>
              </a:rPr>
              <a:t>Antona māmiņai </a:t>
            </a:r>
            <a:r>
              <a:rPr lang="lv-LV" dirty="0" smtClean="0">
                <a:solidFill>
                  <a:schemeClr val="tx1">
                    <a:lumMod val="50000"/>
                    <a:lumOff val="50000"/>
                  </a:schemeClr>
                </a:solidFill>
                <a:latin typeface="Candara" panose="020E0502030303020204" pitchFamily="34" charset="0"/>
              </a:rPr>
              <a:t>nebija iespējas mācīties skolās kā tas ir mūsdienās, tikai dažas </a:t>
            </a:r>
            <a:r>
              <a:rPr lang="lv-LV" sz="4400" dirty="0" smtClean="0">
                <a:solidFill>
                  <a:schemeClr val="tx1">
                    <a:lumMod val="50000"/>
                    <a:lumOff val="50000"/>
                  </a:schemeClr>
                </a:solidFill>
                <a:latin typeface="Candara" panose="020E0502030303020204" pitchFamily="34" charset="0"/>
              </a:rPr>
              <a:t>ziemas</a:t>
            </a:r>
            <a:r>
              <a:rPr lang="lv-LV" dirty="0" smtClean="0">
                <a:solidFill>
                  <a:schemeClr val="tx1">
                    <a:lumMod val="50000"/>
                    <a:lumOff val="50000"/>
                  </a:schemeClr>
                </a:solidFill>
                <a:latin typeface="Candara" panose="020E0502030303020204" pitchFamily="34" charset="0"/>
              </a:rPr>
              <a:t>.</a:t>
            </a:r>
          </a:p>
          <a:p>
            <a:r>
              <a:rPr lang="lv-LV" sz="2800" dirty="0" smtClean="0">
                <a:solidFill>
                  <a:schemeClr val="tx1">
                    <a:lumMod val="50000"/>
                    <a:lumOff val="50000"/>
                  </a:schemeClr>
                </a:solidFill>
                <a:latin typeface="Candara" panose="020E0502030303020204" pitchFamily="34" charset="0"/>
              </a:rPr>
              <a:t>Viņa prata rakstīt un lasīt </a:t>
            </a:r>
            <a:r>
              <a:rPr lang="lv-LV" dirty="0" smtClean="0">
                <a:solidFill>
                  <a:schemeClr val="tx1">
                    <a:lumMod val="50000"/>
                    <a:lumOff val="50000"/>
                  </a:schemeClr>
                </a:solidFill>
                <a:latin typeface="Candara" panose="020E0502030303020204" pitchFamily="34" charset="0"/>
              </a:rPr>
              <a:t>un ļoti daudz citu darbu</a:t>
            </a:r>
            <a:r>
              <a:rPr lang="lv-LV" sz="2800" dirty="0" smtClean="0">
                <a:solidFill>
                  <a:schemeClr val="tx1">
                    <a:lumMod val="50000"/>
                    <a:lumOff val="50000"/>
                  </a:schemeClr>
                </a:solidFill>
                <a:latin typeface="Candara" panose="020E0502030303020204" pitchFamily="34" charset="0"/>
              </a:rPr>
              <a:t>, </a:t>
            </a:r>
            <a:r>
              <a:rPr lang="lv-LV" dirty="0" smtClean="0">
                <a:solidFill>
                  <a:schemeClr val="tx1">
                    <a:lumMod val="50000"/>
                    <a:lumOff val="50000"/>
                  </a:schemeClr>
                </a:solidFill>
                <a:latin typeface="Candara" panose="020E0502030303020204" pitchFamily="34" charset="0"/>
              </a:rPr>
              <a:t>kas </a:t>
            </a:r>
            <a:r>
              <a:rPr lang="lv-LV" sz="2800" dirty="0" smtClean="0">
                <a:solidFill>
                  <a:schemeClr val="tx1">
                    <a:lumMod val="50000"/>
                    <a:lumOff val="50000"/>
                  </a:schemeClr>
                </a:solidFill>
                <a:latin typeface="Candara" panose="020E0502030303020204" pitchFamily="34" charset="0"/>
              </a:rPr>
              <a:t>bija nepieciešami, lai dzīvotu.</a:t>
            </a:r>
            <a:endParaRPr lang="lv-LV" sz="2800" dirty="0">
              <a:solidFill>
                <a:schemeClr val="tx1">
                  <a:lumMod val="50000"/>
                  <a:lumOff val="50000"/>
                </a:schemeClr>
              </a:solidFill>
              <a:latin typeface="Candara" panose="020E0502030303020204" pitchFamily="34" charset="0"/>
            </a:endParaRPr>
          </a:p>
        </p:txBody>
      </p:sp>
    </p:spTree>
    <p:extLst>
      <p:ext uri="{BB962C8B-B14F-4D97-AF65-F5344CB8AC3E}">
        <p14:creationId xmlns:p14="http://schemas.microsoft.com/office/powerpoint/2010/main" val="121568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kasjauns.lv/lv/bildes/Latvija/00.2012/26.03.2012/kalejs.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111727" y="2073244"/>
            <a:ext cx="3712816" cy="25360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idx="4294967295"/>
          </p:nvPr>
        </p:nvSpPr>
        <p:spPr>
          <a:xfrm>
            <a:off x="1156996" y="886408"/>
            <a:ext cx="9840081" cy="1162861"/>
          </a:xfrm>
        </p:spPr>
        <p:txBody>
          <a:bodyPr>
            <a:normAutofit/>
          </a:bodyPr>
          <a:lstStyle/>
          <a:p>
            <a:pPr algn="ctr"/>
            <a:r>
              <a:rPr lang="lv-LV" dirty="0" smtClean="0">
                <a:solidFill>
                  <a:schemeClr val="tx1">
                    <a:lumMod val="65000"/>
                    <a:lumOff val="35000"/>
                  </a:schemeClr>
                </a:solidFill>
                <a:latin typeface="Candara" panose="020E0502030303020204" pitchFamily="34" charset="0"/>
              </a:rPr>
              <a:t>Antona Kūkoja tētim vārds bija Francis</a:t>
            </a:r>
            <a:endParaRPr lang="lv-LV" dirty="0">
              <a:solidFill>
                <a:schemeClr val="tx1">
                  <a:lumMod val="65000"/>
                  <a:lumOff val="35000"/>
                </a:schemeClr>
              </a:solidFill>
              <a:latin typeface="Candara" panose="020E0502030303020204" pitchFamily="34" charset="0"/>
            </a:endParaRPr>
          </a:p>
        </p:txBody>
      </p:sp>
      <p:sp>
        <p:nvSpPr>
          <p:cNvPr id="13" name="TextBox 12"/>
          <p:cNvSpPr txBox="1"/>
          <p:nvPr/>
        </p:nvSpPr>
        <p:spPr>
          <a:xfrm>
            <a:off x="4111727" y="4819507"/>
            <a:ext cx="4259252" cy="1015663"/>
          </a:xfrm>
          <a:prstGeom prst="rect">
            <a:avLst/>
          </a:prstGeom>
          <a:noFill/>
        </p:spPr>
        <p:txBody>
          <a:bodyPr wrap="square" rtlCol="0">
            <a:spAutoFit/>
          </a:bodyPr>
          <a:lstStyle/>
          <a:p>
            <a:r>
              <a:rPr lang="lv-LV" sz="2800" dirty="0" smtClean="0">
                <a:solidFill>
                  <a:schemeClr val="tx1">
                    <a:lumMod val="65000"/>
                    <a:lumOff val="35000"/>
                  </a:schemeClr>
                </a:solidFill>
                <a:latin typeface="Candara" panose="020E0502030303020204" pitchFamily="34" charset="0"/>
              </a:rPr>
              <a:t>Viņš</a:t>
            </a:r>
            <a:r>
              <a:rPr lang="lv-LV" sz="4000" dirty="0" smtClean="0">
                <a:solidFill>
                  <a:schemeClr val="tx1">
                    <a:lumMod val="65000"/>
                    <a:lumOff val="35000"/>
                  </a:schemeClr>
                </a:solidFill>
                <a:latin typeface="Candara" panose="020E0502030303020204" pitchFamily="34" charset="0"/>
              </a:rPr>
              <a:t> </a:t>
            </a:r>
            <a:r>
              <a:rPr lang="lv-LV" sz="2800" dirty="0" smtClean="0">
                <a:solidFill>
                  <a:schemeClr val="tx1">
                    <a:lumMod val="65000"/>
                    <a:lumOff val="35000"/>
                  </a:schemeClr>
                </a:solidFill>
                <a:latin typeface="Candara" panose="020E0502030303020204" pitchFamily="34" charset="0"/>
              </a:rPr>
              <a:t>bija</a:t>
            </a:r>
            <a:r>
              <a:rPr lang="lv-LV" sz="4000" dirty="0" smtClean="0">
                <a:solidFill>
                  <a:schemeClr val="tx1">
                    <a:lumMod val="65000"/>
                    <a:lumOff val="35000"/>
                  </a:schemeClr>
                </a:solidFill>
                <a:latin typeface="Candara" panose="020E0502030303020204" pitchFamily="34" charset="0"/>
              </a:rPr>
              <a:t> </a:t>
            </a:r>
            <a:r>
              <a:rPr lang="lv-LV" sz="6000" dirty="0" smtClean="0">
                <a:solidFill>
                  <a:schemeClr val="tx1">
                    <a:lumMod val="65000"/>
                    <a:lumOff val="35000"/>
                  </a:schemeClr>
                </a:solidFill>
                <a:latin typeface="Candara" panose="020E0502030303020204" pitchFamily="34" charset="0"/>
              </a:rPr>
              <a:t>kalējs</a:t>
            </a:r>
            <a:endParaRPr lang="lv-LV" sz="6000" dirty="0">
              <a:solidFill>
                <a:schemeClr val="tx1">
                  <a:lumMod val="65000"/>
                  <a:lumOff val="35000"/>
                </a:schemeClr>
              </a:solidFill>
              <a:latin typeface="Candara" panose="020E0502030303020204" pitchFamily="34" charset="0"/>
            </a:endParaRPr>
          </a:p>
        </p:txBody>
      </p:sp>
      <p:pic>
        <p:nvPicPr>
          <p:cNvPr id="4106" name="Picture 10" descr="http://spi2.itvnet.lv/upload2/articles/72/722921/images/_origin_Dzivesstati-par-Latviju-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700" y="2531234"/>
            <a:ext cx="3335188" cy="20780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894045" y="4523779"/>
            <a:ext cx="3449843" cy="1200329"/>
          </a:xfrm>
          <a:prstGeom prst="rect">
            <a:avLst/>
          </a:prstGeom>
          <a:noFill/>
        </p:spPr>
        <p:txBody>
          <a:bodyPr wrap="square" rtlCol="0">
            <a:spAutoFit/>
          </a:bodyPr>
          <a:lstStyle/>
          <a:p>
            <a:pPr algn="r"/>
            <a:r>
              <a:rPr lang="lv-LV" sz="2800" dirty="0" smtClean="0">
                <a:solidFill>
                  <a:schemeClr val="tx1">
                    <a:lumMod val="65000"/>
                    <a:lumOff val="35000"/>
                  </a:schemeClr>
                </a:solidFill>
                <a:latin typeface="Candara" panose="020E0502030303020204" pitchFamily="34" charset="0"/>
              </a:rPr>
              <a:t>Tēti iesauca karā. Viņš </a:t>
            </a:r>
            <a:r>
              <a:rPr lang="lv-LV" sz="4400" dirty="0" smtClean="0">
                <a:solidFill>
                  <a:schemeClr val="tx1">
                    <a:lumMod val="65000"/>
                    <a:lumOff val="35000"/>
                  </a:schemeClr>
                </a:solidFill>
                <a:latin typeface="Candara" panose="020E0502030303020204" pitchFamily="34" charset="0"/>
              </a:rPr>
              <a:t>neatgriezās</a:t>
            </a:r>
            <a:endParaRPr lang="lv-LV" sz="4400" dirty="0">
              <a:solidFill>
                <a:schemeClr val="tx1">
                  <a:lumMod val="65000"/>
                  <a:lumOff val="35000"/>
                </a:schemeClr>
              </a:solidFill>
              <a:latin typeface="Candara" panose="020E0502030303020204" pitchFamily="34" charset="0"/>
            </a:endParaRPr>
          </a:p>
        </p:txBody>
      </p:sp>
      <p:pic>
        <p:nvPicPr>
          <p:cNvPr id="3" name="Picture 2"/>
          <p:cNvPicPr>
            <a:picLocks noChangeAspect="1"/>
          </p:cNvPicPr>
          <p:nvPr/>
        </p:nvPicPr>
        <p:blipFill>
          <a:blip r:embed="rId4"/>
          <a:stretch>
            <a:fillRect/>
          </a:stretch>
        </p:blipFill>
        <p:spPr>
          <a:xfrm rot="16200000">
            <a:off x="385787" y="2476595"/>
            <a:ext cx="4158735" cy="2924829"/>
          </a:xfrm>
          <a:prstGeom prst="rect">
            <a:avLst/>
          </a:prstGeom>
        </p:spPr>
      </p:pic>
      <p:pic>
        <p:nvPicPr>
          <p:cNvPr id="4" name="Picture 3"/>
          <p:cNvPicPr>
            <a:picLocks noChangeAspect="1"/>
          </p:cNvPicPr>
          <p:nvPr/>
        </p:nvPicPr>
        <p:blipFill>
          <a:blip r:embed="rId5"/>
          <a:stretch>
            <a:fillRect/>
          </a:stretch>
        </p:blipFill>
        <p:spPr>
          <a:xfrm>
            <a:off x="1607030" y="2550678"/>
            <a:ext cx="1716248" cy="2776661"/>
          </a:xfrm>
          <a:prstGeom prst="rect">
            <a:avLst/>
          </a:prstGeom>
        </p:spPr>
      </p:pic>
    </p:spTree>
    <p:extLst>
      <p:ext uri="{BB962C8B-B14F-4D97-AF65-F5344CB8AC3E}">
        <p14:creationId xmlns:p14="http://schemas.microsoft.com/office/powerpoint/2010/main" val="639467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teolapa.lv/uploads/galleries/1364/3Pc4eVNr3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65" y="665001"/>
            <a:ext cx="9472645" cy="53283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5669" y="865592"/>
            <a:ext cx="8305479" cy="1785104"/>
          </a:xfrm>
          <a:prstGeom prst="rect">
            <a:avLst/>
          </a:prstGeom>
          <a:noFill/>
        </p:spPr>
        <p:txBody>
          <a:bodyPr wrap="none" rtlCol="0">
            <a:spAutoFit/>
          </a:bodyPr>
          <a:lstStyle/>
          <a:p>
            <a:r>
              <a:rPr lang="lv-LV" sz="4400" dirty="0" smtClean="0">
                <a:solidFill>
                  <a:schemeClr val="accent5">
                    <a:lumMod val="75000"/>
                  </a:schemeClr>
                </a:solidFill>
                <a:latin typeface="Candara" panose="020E0502030303020204" pitchFamily="34" charset="0"/>
              </a:rPr>
              <a:t>Antons</a:t>
            </a:r>
            <a:r>
              <a:rPr lang="lv-LV" sz="2600" dirty="0" smtClean="0">
                <a:solidFill>
                  <a:schemeClr val="accent5">
                    <a:lumMod val="75000"/>
                  </a:schemeClr>
                </a:solidFill>
                <a:latin typeface="Candara" panose="020E0502030303020204" pitchFamily="34" charset="0"/>
              </a:rPr>
              <a:t> kā pa miglu atcerējās, ka bēra tētim kabatās </a:t>
            </a:r>
          </a:p>
          <a:p>
            <a:r>
              <a:rPr lang="lv-LV" sz="2600" dirty="0" smtClean="0">
                <a:solidFill>
                  <a:schemeClr val="accent5">
                    <a:lumMod val="75000"/>
                  </a:schemeClr>
                </a:solidFill>
                <a:latin typeface="Candara" panose="020E0502030303020204" pitchFamily="34" charset="0"/>
              </a:rPr>
              <a:t>pupas un </a:t>
            </a:r>
            <a:r>
              <a:rPr lang="lv-LV" sz="2600" dirty="0" err="1" smtClean="0">
                <a:solidFill>
                  <a:schemeClr val="accent5">
                    <a:lumMod val="75000"/>
                  </a:schemeClr>
                </a:solidFill>
                <a:latin typeface="Candara" panose="020E0502030303020204" pitchFamily="34" charset="0"/>
              </a:rPr>
              <a:t>murmulēja</a:t>
            </a:r>
            <a:r>
              <a:rPr lang="lv-LV" sz="2600" dirty="0" smtClean="0">
                <a:solidFill>
                  <a:schemeClr val="accent5">
                    <a:lumMod val="75000"/>
                  </a:schemeClr>
                </a:solidFill>
                <a:latin typeface="Candara" panose="020E0502030303020204" pitchFamily="34" charset="0"/>
              </a:rPr>
              <a:t> – atgriezies ātrāk ar </a:t>
            </a:r>
            <a:r>
              <a:rPr lang="lv-LV" sz="4000" dirty="0" err="1" smtClean="0">
                <a:solidFill>
                  <a:schemeClr val="accent5">
                    <a:lumMod val="75000"/>
                  </a:schemeClr>
                </a:solidFill>
                <a:latin typeface="Candara" panose="020E0502030303020204" pitchFamily="34" charset="0"/>
              </a:rPr>
              <a:t>bonbongu</a:t>
            </a:r>
            <a:r>
              <a:rPr lang="lv-LV" sz="4000" dirty="0" smtClean="0">
                <a:solidFill>
                  <a:schemeClr val="accent5">
                    <a:lumMod val="75000"/>
                  </a:schemeClr>
                </a:solidFill>
                <a:latin typeface="Candara" panose="020E0502030303020204" pitchFamily="34" charset="0"/>
              </a:rPr>
              <a:t> </a:t>
            </a:r>
          </a:p>
          <a:p>
            <a:r>
              <a:rPr lang="lv-LV" sz="2600" dirty="0" smtClean="0">
                <a:solidFill>
                  <a:schemeClr val="accent5">
                    <a:lumMod val="75000"/>
                  </a:schemeClr>
                </a:solidFill>
                <a:latin typeface="Candara" panose="020E0502030303020204" pitchFamily="34" charset="0"/>
              </a:rPr>
              <a:t>maisu  pār plecu. Tētis </a:t>
            </a:r>
            <a:r>
              <a:rPr lang="lv-LV" sz="2600" dirty="0" smtClean="0">
                <a:solidFill>
                  <a:schemeClr val="accent1">
                    <a:lumMod val="60000"/>
                    <a:lumOff val="40000"/>
                  </a:schemeClr>
                </a:solidFill>
                <a:latin typeface="Candara" panose="020E0502030303020204" pitchFamily="34" charset="0"/>
              </a:rPr>
              <a:t>neatgr</a:t>
            </a:r>
            <a:r>
              <a:rPr lang="lv-LV" sz="2600" dirty="0" smtClean="0">
                <a:solidFill>
                  <a:schemeClr val="accent1">
                    <a:lumMod val="40000"/>
                    <a:lumOff val="60000"/>
                  </a:schemeClr>
                </a:solidFill>
                <a:latin typeface="Candara" panose="020E0502030303020204" pitchFamily="34" charset="0"/>
              </a:rPr>
              <a:t>iez</a:t>
            </a:r>
            <a:r>
              <a:rPr lang="lv-LV" sz="2600" dirty="0" smtClean="0">
                <a:solidFill>
                  <a:schemeClr val="accent1">
                    <a:lumMod val="20000"/>
                    <a:lumOff val="80000"/>
                  </a:schemeClr>
                </a:solidFill>
                <a:latin typeface="Candara" panose="020E0502030303020204" pitchFamily="34" charset="0"/>
              </a:rPr>
              <a:t>ās</a:t>
            </a:r>
            <a:endParaRPr lang="lv-LV" sz="2600" dirty="0">
              <a:solidFill>
                <a:schemeClr val="accent1">
                  <a:lumMod val="20000"/>
                  <a:lumOff val="80000"/>
                </a:schemeClr>
              </a:solidFill>
              <a:latin typeface="Candara" panose="020E0502030303020204" pitchFamily="34" charset="0"/>
            </a:endParaRPr>
          </a:p>
        </p:txBody>
      </p:sp>
    </p:spTree>
    <p:extLst>
      <p:ext uri="{BB962C8B-B14F-4D97-AF65-F5344CB8AC3E}">
        <p14:creationId xmlns:p14="http://schemas.microsoft.com/office/powerpoint/2010/main" val="39324843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1891</TotalTime>
  <Words>718</Words>
  <Application>Microsoft Office PowerPoint</Application>
  <PresentationFormat>Custom</PresentationFormat>
  <Paragraphs>88</Paragraphs>
  <Slides>22</Slides>
  <Notes>5</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Organic</vt:lpstr>
      <vt:lpstr>Antona Kūkoja  bērnība</vt:lpstr>
      <vt:lpstr>Kādiem svētkiem tiek gatavoti šie rotājumi?</vt:lpstr>
      <vt:lpstr>PowerPoint Presentation</vt:lpstr>
      <vt:lpstr>Dzimtā vieta –  Rogovka  (karte mūsdienās) </vt:lpstr>
      <vt:lpstr>PowerPoint Presentation</vt:lpstr>
      <vt:lpstr>Antona Kūkoja māmiņa Helēna </vt:lpstr>
      <vt:lpstr>PowerPoint Presentation</vt:lpstr>
      <vt:lpstr>Antona Kūkoja tētim vārds bija Francis</vt:lpstr>
      <vt:lpstr>PowerPoint Presentation</vt:lpstr>
      <vt:lpstr>PowerPoint Presentation</vt:lpstr>
      <vt:lpstr>Darbi lauku sētā bija pakārtoti dabas ritmiem</vt:lpstr>
      <vt:lpstr>Lauku darbi un ēdiena gatavošana</vt:lpstr>
      <vt:lpstr>PowerPoint Presentation</vt:lpstr>
      <vt:lpstr>Vaļas brīžiem – citi darbi </vt:lpstr>
      <vt:lpstr>PowerPoint Presentation</vt:lpstr>
      <vt:lpstr>PowerPoint Presentation</vt:lpstr>
      <vt:lpstr>PowerPoint Presentation</vt:lpstr>
      <vt:lpstr>PowerPoint Presentation</vt:lpstr>
      <vt:lpstr>PowerPoint Presentation</vt:lpstr>
      <vt:lpstr>Paldies par uzmanību!</vt:lpstr>
      <vt:lpstr>PowerPoint Presentation</vt:lpstr>
      <vt:lpstr> Eiropas kaimiņattiecību un partnerības instrumenta Latvijas, Lietuvas un Baltkrievijas  pārrobežu sadarbības programma.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Vorkale</dc:creator>
  <cp:lastModifiedBy>c400's Windows XP PC</cp:lastModifiedBy>
  <cp:revision>54</cp:revision>
  <dcterms:created xsi:type="dcterms:W3CDTF">2014-10-03T10:04:06Z</dcterms:created>
  <dcterms:modified xsi:type="dcterms:W3CDTF">2014-11-28T08:55:23Z</dcterms:modified>
</cp:coreProperties>
</file>